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slideLayouts/slideLayout9.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_rels/presentation.xml.rels" ContentType="application/vnd.openxmlformats-package.relationships+xml"/>
  <Override PartName="/ppt/slides/slide9.xml" ContentType="application/vnd.openxmlformats-officedocument.presentationml.slide+xml"/>
  <Override PartName="/ppt/slides/slide26.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20.xml" ContentType="application/vnd.openxmlformats-officedocument.presentationml.slide+xml"/>
  <Override PartName="/ppt/slides/slide4.xml" ContentType="application/vnd.openxmlformats-officedocument.presentationml.slide+xml"/>
  <Override PartName="/ppt/slides/slide21.xml" ContentType="application/vnd.openxmlformats-officedocument.presentationml.slide+xml"/>
  <Override PartName="/ppt/slides/slide5.xml" ContentType="application/vnd.openxmlformats-officedocument.presentationml.slide+xml"/>
  <Override PartName="/ppt/slides/slide22.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_rels/slide53.xml.rels" ContentType="application/vnd.openxmlformats-package.relationships+xml"/>
  <Override PartName="/ppt/slides/_rels/slide9.xml.rels" ContentType="application/vnd.openxmlformats-package.relationships+xml"/>
  <Override PartName="/ppt/slides/_rels/slide35.xml.rels" ContentType="application/vnd.openxmlformats-package.relationships+xml"/>
  <Override PartName="/ppt/slides/_rels/slide168.xml.rels" ContentType="application/vnd.openxmlformats-package.relationships+xml"/>
  <Override PartName="/ppt/slides/_rels/slide1.xml.rels" ContentType="application/vnd.openxmlformats-package.relationships+xml"/>
  <Override PartName="/ppt/slides/_rels/slide36.xml.rels" ContentType="application/vnd.openxmlformats-package.relationships+xml"/>
  <Override PartName="/ppt/slides/_rels/slide169.xml.rels" ContentType="application/vnd.openxmlformats-package.relationships+xml"/>
  <Override PartName="/ppt/slides/_rels/slide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38.xml.rels" ContentType="application/vnd.openxmlformats-package.relationships+xml"/>
  <Override PartName="/ppt/slides/_rels/slide4.xml.rels" ContentType="application/vnd.openxmlformats-package.relationships+xml"/>
  <Override PartName="/ppt/slides/_rels/slide39.xml.rels" ContentType="application/vnd.openxmlformats-package.relationships+xml"/>
  <Override PartName="/ppt/slides/_rels/slide5.xml.rels" ContentType="application/vnd.openxmlformats-package.relationships+xml"/>
  <Override PartName="/ppt/slides/_rels/slide50.xml.rels" ContentType="application/vnd.openxmlformats-package.relationships+xml"/>
  <Override PartName="/ppt/slides/_rels/slide6.xml.rels" ContentType="application/vnd.openxmlformats-package.relationships+xml"/>
  <Override PartName="/ppt/slides/_rels/slide51.xml.rels" ContentType="application/vnd.openxmlformats-package.relationships+xml"/>
  <Override PartName="/ppt/slides/_rels/slide7.xml.rels" ContentType="application/vnd.openxmlformats-package.relationships+xml"/>
  <Override PartName="/ppt/slides/_rels/slide52.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60.xml.rels" ContentType="application/vnd.openxmlformats-package.relationships+xml"/>
  <Override PartName="/ppt/slides/_rels/slide61.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65.xml.rels" ContentType="application/vnd.openxmlformats-package.relationships+xml"/>
  <Override PartName="/ppt/slides/_rels/slide66.xml.rels" ContentType="application/vnd.openxmlformats-package.relationships+xml"/>
  <Override PartName="/ppt/slides/_rels/slide67.xml.rels" ContentType="application/vnd.openxmlformats-package.relationships+xml"/>
  <Override PartName="/ppt/slides/_rels/slide68.xml.rels" ContentType="application/vnd.openxmlformats-package.relationships+xml"/>
  <Override PartName="/ppt/slides/_rels/slide69.xml.rels" ContentType="application/vnd.openxmlformats-package.relationships+xml"/>
  <Override PartName="/ppt/slides/_rels/slide70.xml.rels" ContentType="application/vnd.openxmlformats-package.relationships+xml"/>
  <Override PartName="/ppt/slides/_rels/slide71.xml.rels" ContentType="application/vnd.openxmlformats-package.relationships+xml"/>
  <Override PartName="/ppt/slides/_rels/slide72.xml.rels" ContentType="application/vnd.openxmlformats-package.relationships+xml"/>
  <Override PartName="/ppt/slides/_rels/slide73.xml.rels" ContentType="application/vnd.openxmlformats-package.relationships+xml"/>
  <Override PartName="/ppt/slides/_rels/slide74.xml.rels" ContentType="application/vnd.openxmlformats-package.relationships+xml"/>
  <Override PartName="/ppt/slides/_rels/slide75.xml.rels" ContentType="application/vnd.openxmlformats-package.relationships+xml"/>
  <Override PartName="/ppt/slides/_rels/slide76.xml.rels" ContentType="application/vnd.openxmlformats-package.relationships+xml"/>
  <Override PartName="/ppt/slides/_rels/slide77.xml.rels" ContentType="application/vnd.openxmlformats-package.relationships+xml"/>
  <Override PartName="/ppt/slides/_rels/slide78.xml.rels" ContentType="application/vnd.openxmlformats-package.relationships+xml"/>
  <Override PartName="/ppt/slides/_rels/slide79.xml.rels" ContentType="application/vnd.openxmlformats-package.relationships+xml"/>
  <Override PartName="/ppt/slides/_rels/slide80.xml.rels" ContentType="application/vnd.openxmlformats-package.relationships+xml"/>
  <Override PartName="/ppt/slides/_rels/slide81.xml.rels" ContentType="application/vnd.openxmlformats-package.relationships+xml"/>
  <Override PartName="/ppt/slides/_rels/slide82.xml.rels" ContentType="application/vnd.openxmlformats-package.relationships+xml"/>
  <Override PartName="/ppt/slides/_rels/slide83.xml.rels" ContentType="application/vnd.openxmlformats-package.relationships+xml"/>
  <Override PartName="/ppt/slides/_rels/slide84.xml.rels" ContentType="application/vnd.openxmlformats-package.relationships+xml"/>
  <Override PartName="/ppt/slides/_rels/slide85.xml.rels" ContentType="application/vnd.openxmlformats-package.relationships+xml"/>
  <Override PartName="/ppt/slides/_rels/slide86.xml.rels" ContentType="application/vnd.openxmlformats-package.relationships+xml"/>
  <Override PartName="/ppt/slides/_rels/slide87.xml.rels" ContentType="application/vnd.openxmlformats-package.relationships+xml"/>
  <Override PartName="/ppt/slides/_rels/slide88.xml.rels" ContentType="application/vnd.openxmlformats-package.relationships+xml"/>
  <Override PartName="/ppt/slides/_rels/slide89.xml.rels" ContentType="application/vnd.openxmlformats-package.relationships+xml"/>
  <Override PartName="/ppt/slides/_rels/slide90.xml.rels" ContentType="application/vnd.openxmlformats-package.relationships+xml"/>
  <Override PartName="/ppt/slides/_rels/slide91.xml.rels" ContentType="application/vnd.openxmlformats-package.relationships+xml"/>
  <Override PartName="/ppt/slides/_rels/slide92.xml.rels" ContentType="application/vnd.openxmlformats-package.relationships+xml"/>
  <Override PartName="/ppt/slides/_rels/slide93.xml.rels" ContentType="application/vnd.openxmlformats-package.relationships+xml"/>
  <Override PartName="/ppt/slides/_rels/slide94.xml.rels" ContentType="application/vnd.openxmlformats-package.relationships+xml"/>
  <Override PartName="/ppt/slides/_rels/slide95.xml.rels" ContentType="application/vnd.openxmlformats-package.relationships+xml"/>
  <Override PartName="/ppt/slides/_rels/slide96.xml.rels" ContentType="application/vnd.openxmlformats-package.relationships+xml"/>
  <Override PartName="/ppt/slides/_rels/slide97.xml.rels" ContentType="application/vnd.openxmlformats-package.relationships+xml"/>
  <Override PartName="/ppt/slides/_rels/slide98.xml.rels" ContentType="application/vnd.openxmlformats-package.relationships+xml"/>
  <Override PartName="/ppt/slides/_rels/slide99.xml.rels" ContentType="application/vnd.openxmlformats-package.relationships+xml"/>
  <Override PartName="/ppt/slides/_rels/slide100.xml.rels" ContentType="application/vnd.openxmlformats-package.relationships+xml"/>
  <Override PartName="/ppt/slides/_rels/slide101.xml.rels" ContentType="application/vnd.openxmlformats-package.relationships+xml"/>
  <Override PartName="/ppt/slides/_rels/slide102.xml.rels" ContentType="application/vnd.openxmlformats-package.relationships+xml"/>
  <Override PartName="/ppt/slides/_rels/slide103.xml.rels" ContentType="application/vnd.openxmlformats-package.relationships+xml"/>
  <Override PartName="/ppt/slides/_rels/slide104.xml.rels" ContentType="application/vnd.openxmlformats-package.relationships+xml"/>
  <Override PartName="/ppt/slides/_rels/slide105.xml.rels" ContentType="application/vnd.openxmlformats-package.relationships+xml"/>
  <Override PartName="/ppt/slides/_rels/slide106.xml.rels" ContentType="application/vnd.openxmlformats-package.relationships+xml"/>
  <Override PartName="/ppt/slides/_rels/slide107.xml.rels" ContentType="application/vnd.openxmlformats-package.relationships+xml"/>
  <Override PartName="/ppt/slides/_rels/slide108.xml.rels" ContentType="application/vnd.openxmlformats-package.relationships+xml"/>
  <Override PartName="/ppt/slides/_rels/slide109.xml.rels" ContentType="application/vnd.openxmlformats-package.relationships+xml"/>
  <Override PartName="/ppt/slides/_rels/slide110.xml.rels" ContentType="application/vnd.openxmlformats-package.relationships+xml"/>
  <Override PartName="/ppt/slides/_rels/slide111.xml.rels" ContentType="application/vnd.openxmlformats-package.relationships+xml"/>
  <Override PartName="/ppt/slides/_rels/slide112.xml.rels" ContentType="application/vnd.openxmlformats-package.relationships+xml"/>
  <Override PartName="/ppt/slides/_rels/slide113.xml.rels" ContentType="application/vnd.openxmlformats-package.relationships+xml"/>
  <Override PartName="/ppt/slides/_rels/slide114.xml.rels" ContentType="application/vnd.openxmlformats-package.relationships+xml"/>
  <Override PartName="/ppt/slides/_rels/slide115.xml.rels" ContentType="application/vnd.openxmlformats-package.relationships+xml"/>
  <Override PartName="/ppt/slides/_rels/slide116.xml.rels" ContentType="application/vnd.openxmlformats-package.relationships+xml"/>
  <Override PartName="/ppt/slides/_rels/slide117.xml.rels" ContentType="application/vnd.openxmlformats-package.relationships+xml"/>
  <Override PartName="/ppt/slides/_rels/slide118.xml.rels" ContentType="application/vnd.openxmlformats-package.relationships+xml"/>
  <Override PartName="/ppt/slides/_rels/slide119.xml.rels" ContentType="application/vnd.openxmlformats-package.relationships+xml"/>
  <Override PartName="/ppt/slides/_rels/slide120.xml.rels" ContentType="application/vnd.openxmlformats-package.relationships+xml"/>
  <Override PartName="/ppt/slides/_rels/slide121.xml.rels" ContentType="application/vnd.openxmlformats-package.relationships+xml"/>
  <Override PartName="/ppt/slides/_rels/slide122.xml.rels" ContentType="application/vnd.openxmlformats-package.relationships+xml"/>
  <Override PartName="/ppt/slides/_rels/slide123.xml.rels" ContentType="application/vnd.openxmlformats-package.relationships+xml"/>
  <Override PartName="/ppt/slides/_rels/slide124.xml.rels" ContentType="application/vnd.openxmlformats-package.relationships+xml"/>
  <Override PartName="/ppt/slides/_rels/slide125.xml.rels" ContentType="application/vnd.openxmlformats-package.relationships+xml"/>
  <Override PartName="/ppt/slides/_rels/slide126.xml.rels" ContentType="application/vnd.openxmlformats-package.relationships+xml"/>
  <Override PartName="/ppt/slides/_rels/slide127.xml.rels" ContentType="application/vnd.openxmlformats-package.relationships+xml"/>
  <Override PartName="/ppt/slides/_rels/slide128.xml.rels" ContentType="application/vnd.openxmlformats-package.relationships+xml"/>
  <Override PartName="/ppt/slides/_rels/slide129.xml.rels" ContentType="application/vnd.openxmlformats-package.relationships+xml"/>
  <Override PartName="/ppt/slides/_rels/slide130.xml.rels" ContentType="application/vnd.openxmlformats-package.relationships+xml"/>
  <Override PartName="/ppt/slides/_rels/slide131.xml.rels" ContentType="application/vnd.openxmlformats-package.relationships+xml"/>
  <Override PartName="/ppt/slides/_rels/slide132.xml.rels" ContentType="application/vnd.openxmlformats-package.relationships+xml"/>
  <Override PartName="/ppt/slides/_rels/slide133.xml.rels" ContentType="application/vnd.openxmlformats-package.relationships+xml"/>
  <Override PartName="/ppt/slides/_rels/slide134.xml.rels" ContentType="application/vnd.openxmlformats-package.relationships+xml"/>
  <Override PartName="/ppt/slides/_rels/slide135.xml.rels" ContentType="application/vnd.openxmlformats-package.relationships+xml"/>
  <Override PartName="/ppt/slides/_rels/slide136.xml.rels" ContentType="application/vnd.openxmlformats-package.relationships+xml"/>
  <Override PartName="/ppt/slides/_rels/slide137.xml.rels" ContentType="application/vnd.openxmlformats-package.relationships+xml"/>
  <Override PartName="/ppt/slides/_rels/slide138.xml.rels" ContentType="application/vnd.openxmlformats-package.relationships+xml"/>
  <Override PartName="/ppt/slides/_rels/slide139.xml.rels" ContentType="application/vnd.openxmlformats-package.relationships+xml"/>
  <Override PartName="/ppt/slides/_rels/slide140.xml.rels" ContentType="application/vnd.openxmlformats-package.relationships+xml"/>
  <Override PartName="/ppt/slides/_rels/slide141.xml.rels" ContentType="application/vnd.openxmlformats-package.relationships+xml"/>
  <Override PartName="/ppt/slides/_rels/slide142.xml.rels" ContentType="application/vnd.openxmlformats-package.relationships+xml"/>
  <Override PartName="/ppt/slides/_rels/slide143.xml.rels" ContentType="application/vnd.openxmlformats-package.relationships+xml"/>
  <Override PartName="/ppt/slides/_rels/slide144.xml.rels" ContentType="application/vnd.openxmlformats-package.relationships+xml"/>
  <Override PartName="/ppt/slides/_rels/slide145.xml.rels" ContentType="application/vnd.openxmlformats-package.relationships+xml"/>
  <Override PartName="/ppt/slides/_rels/slide146.xml.rels" ContentType="application/vnd.openxmlformats-package.relationships+xml"/>
  <Override PartName="/ppt/slides/_rels/slide147.xml.rels" ContentType="application/vnd.openxmlformats-package.relationships+xml"/>
  <Override PartName="/ppt/slides/_rels/slide148.xml.rels" ContentType="application/vnd.openxmlformats-package.relationships+xml"/>
  <Override PartName="/ppt/slides/_rels/slide149.xml.rels" ContentType="application/vnd.openxmlformats-package.relationships+xml"/>
  <Override PartName="/ppt/slides/_rels/slide150.xml.rels" ContentType="application/vnd.openxmlformats-package.relationships+xml"/>
  <Override PartName="/ppt/slides/_rels/slide151.xml.rels" ContentType="application/vnd.openxmlformats-package.relationships+xml"/>
  <Override PartName="/ppt/slides/_rels/slide152.xml.rels" ContentType="application/vnd.openxmlformats-package.relationships+xml"/>
  <Override PartName="/ppt/slides/_rels/slide153.xml.rels" ContentType="application/vnd.openxmlformats-package.relationships+xml"/>
  <Override PartName="/ppt/slides/_rels/slide154.xml.rels" ContentType="application/vnd.openxmlformats-package.relationships+xml"/>
  <Override PartName="/ppt/slides/_rels/slide155.xml.rels" ContentType="application/vnd.openxmlformats-package.relationships+xml"/>
  <Override PartName="/ppt/slides/_rels/slide156.xml.rels" ContentType="application/vnd.openxmlformats-package.relationships+xml"/>
  <Override PartName="/ppt/slides/_rels/slide157.xml.rels" ContentType="application/vnd.openxmlformats-package.relationships+xml"/>
  <Override PartName="/ppt/slides/_rels/slide158.xml.rels" ContentType="application/vnd.openxmlformats-package.relationships+xml"/>
  <Override PartName="/ppt/slides/_rels/slide159.xml.rels" ContentType="application/vnd.openxmlformats-package.relationships+xml"/>
  <Override PartName="/ppt/slides/_rels/slide160.xml.rels" ContentType="application/vnd.openxmlformats-package.relationships+xml"/>
  <Override PartName="/ppt/slides/_rels/slide161.xml.rels" ContentType="application/vnd.openxmlformats-package.relationships+xml"/>
  <Override PartName="/ppt/slides/_rels/slide162.xml.rels" ContentType="application/vnd.openxmlformats-package.relationships+xml"/>
  <Override PartName="/ppt/slides/_rels/slide163.xml.rels" ContentType="application/vnd.openxmlformats-package.relationships+xml"/>
  <Override PartName="/ppt/slides/_rels/slide164.xml.rels" ContentType="application/vnd.openxmlformats-package.relationships+xml"/>
  <Override PartName="/ppt/slides/_rels/slide165.xml.rels" ContentType="application/vnd.openxmlformats-package.relationships+xml"/>
  <Override PartName="/ppt/slides/_rels/slide166.xml.rels" ContentType="application/vnd.openxmlformats-package.relationships+xml"/>
  <Override PartName="/ppt/slides/_rels/slide167.xml.rels" ContentType="application/vnd.openxmlformats-package.relationships+xml"/>
  <Override PartName="/ppt/slides/_rels/slide170.xml.rels" ContentType="application/vnd.openxmlformats-package.relationships+xml"/>
  <Override PartName="/ppt/slides/_rels/slide171.xml.rels" ContentType="application/vnd.openxmlformats-package.relationships+xml"/>
  <Override PartName="/ppt/slides/_rels/slide172.xml.rels" ContentType="application/vnd.openxmlformats-package.relationships+xml"/>
  <Override PartName="/ppt/slides/_rels/slide173.xml.rels" ContentType="application/vnd.openxmlformats-package.relationships+xml"/>
  <Override PartName="/ppt/slides/_rels/slide174.xml.rels" ContentType="application/vnd.openxmlformats-package.relationships+xml"/>
  <Override PartName="/ppt/slides/_rels/slide175.xml.rels" ContentType="application/vnd.openxmlformats-package.relationships+xml"/>
  <Override PartName="/ppt/slides/_rels/slide176.xml.rels" ContentType="application/vnd.openxmlformats-package.relationships+xml"/>
  <Override PartName="/ppt/slides/_rels/slide177.xml.rels" ContentType="application/vnd.openxmlformats-package.relationships+xml"/>
  <Override PartName="/ppt/slides/_rels/slide178.xml.rels" ContentType="application/vnd.openxmlformats-package.relationships+xml"/>
  <Override PartName="/ppt/slides/_rels/slide179.xml.rels" ContentType="application/vnd.openxmlformats-package.relationships+xml"/>
  <Override PartName="/ppt/slides/_rels/slide180.xml.rels" ContentType="application/vnd.openxmlformats-package.relationships+xml"/>
  <Override PartName="/ppt/slides/_rels/slide181.xml.rels" ContentType="application/vnd.openxmlformats-package.relationships+xml"/>
  <Override PartName="/ppt/slides/_rels/slide182.xml.rels" ContentType="application/vnd.openxmlformats-package.relationships+xml"/>
  <Override PartName="/ppt/slides/_rels/slide183.xml.rels" ContentType="application/vnd.openxmlformats-package.relationships+xml"/>
  <Override PartName="/ppt/slides/_rels/slide184.xml.rels" ContentType="application/vnd.openxmlformats-package.relationships+xml"/>
  <Override PartName="/ppt/slides/_rels/slide185.xml.rels" ContentType="application/vnd.openxmlformats-package.relationships+xml"/>
  <Override PartName="/ppt/slides/_rels/slide186.xml.rels" ContentType="application/vnd.openxmlformats-package.relationships+xml"/>
  <Override PartName="/ppt/slides/_rels/slide187.xml.rels" ContentType="application/vnd.openxmlformats-package.relationships+xml"/>
  <Override PartName="/ppt/slides/_rels/slide188.xml.rels" ContentType="application/vnd.openxmlformats-package.relationships+xml"/>
  <Override PartName="/ppt/slides/_rels/slide189.xml.rels" ContentType="application/vnd.openxmlformats-package.relationships+xml"/>
  <Override PartName="/ppt/slides/_rels/slide190.xml.rels" ContentType="application/vnd.openxmlformats-package.relationships+xml"/>
  <Override PartName="/ppt/slides/_rels/slide191.xml.rels" ContentType="application/vnd.openxmlformats-package.relationships+xml"/>
  <Override PartName="/ppt/slides/_rels/slide192.xml.rels" ContentType="application/vnd.openxmlformats-package.relationships+xml"/>
  <Override PartName="/ppt/slides/_rels/slide193.xml.rels" ContentType="application/vnd.openxmlformats-package.relationships+xml"/>
  <Override PartName="/ppt/slides/_rels/slide194.xml.rels" ContentType="application/vnd.openxmlformats-package.relationships+xml"/>
  <Override PartName="/ppt/slides/_rels/slide195.xml.rels" ContentType="application/vnd.openxmlformats-package.relationships+xml"/>
  <Override PartName="/ppt/slides/_rels/slide196.xml.rels" ContentType="application/vnd.openxmlformats-package.relationships+xml"/>
  <Override PartName="/ppt/slides/_rels/slide197.xml.rels" ContentType="application/vnd.openxmlformats-package.relationships+xml"/>
  <Override PartName="/ppt/slides/_rels/slide198.xml.rels" ContentType="application/vnd.openxmlformats-package.relationships+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media/image51.jpeg" ContentType="image/jpeg"/>
  <Override PartName="/ppt/media/image9.png" ContentType="image/png"/>
  <Override PartName="/ppt/media/image28.jpeg" ContentType="image/jpeg"/>
  <Override PartName="/ppt/media/image1.png" ContentType="image/png"/>
  <Override PartName="/ppt/media/image2.png" ContentType="image/png"/>
  <Override PartName="/ppt/media/image56.jpeg" ContentType="image/jpeg"/>
  <Override PartName="/ppt/media/image17.jpeg" ContentType="image/jpeg"/>
  <Override PartName="/ppt/media/image3.png" ContentType="image/png"/>
  <Override PartName="/ppt/media/image45.jpeg" ContentType="image/jpeg"/>
  <Override PartName="/ppt/media/image4.png" ContentType="image/png"/>
  <Override PartName="/ppt/media/image5.png" ContentType="image/png"/>
  <Override PartName="/ppt/media/image34.jpeg" ContentType="image/jpeg"/>
  <Override PartName="/ppt/media/image6.png" ContentType="image/png"/>
  <Override PartName="/ppt/media/image62.jpeg" ContentType="image/jpeg"/>
  <Override PartName="/ppt/media/image7.png" ContentType="image/png"/>
  <Override PartName="/ppt/media/image23.jpeg" ContentType="image/jpeg"/>
  <Override PartName="/ppt/media/image8.png" ContentType="image/png"/>
  <Override PartName="/ppt/media/image29.jpeg" ContentType="image/jpeg"/>
  <Override PartName="/ppt/media/image10.png" ContentType="image/png"/>
  <Override PartName="/ppt/media/image57.jpeg" ContentType="image/jpeg"/>
  <Override PartName="/ppt/media/image11.png" ContentType="image/png"/>
  <Override PartName="/ppt/media/image18.jpeg" ContentType="image/jpeg"/>
  <Override PartName="/ppt/media/image12.png" ContentType="image/png"/>
  <Override PartName="/ppt/media/image13.jpeg" ContentType="image/jpeg"/>
  <Override PartName="/ppt/media/image14.jpeg" ContentType="image/jpeg"/>
  <Override PartName="/ppt/media/image15.jpeg" ContentType="image/jpeg"/>
  <Override PartName="/ppt/media/image16.jpeg" ContentType="image/jpeg"/>
  <Override PartName="/ppt/media/image19.jpeg" ContentType="image/jpeg"/>
  <Override PartName="/ppt/media/image20.jpeg" ContentType="image/jpeg"/>
  <Override PartName="/ppt/media/image21.jpeg" ContentType="image/jpeg"/>
  <Override PartName="/ppt/media/image22.jpeg" ContentType="image/jpeg"/>
  <Override PartName="/ppt/media/image24.jpeg" ContentType="image/jpeg"/>
  <Override PartName="/ppt/media/image25.jpeg" ContentType="image/jpeg"/>
  <Override PartName="/ppt/media/image26.jpeg" ContentType="image/jpeg"/>
  <Override PartName="/ppt/media/image27.jpeg" ContentType="image/jpeg"/>
  <Override PartName="/ppt/media/image30.jpeg" ContentType="image/jpeg"/>
  <Override PartName="/ppt/media/image31.jpeg" ContentType="image/jpeg"/>
  <Override PartName="/ppt/media/image32.jpeg" ContentType="image/jpeg"/>
  <Override PartName="/ppt/media/image33.jpeg" ContentType="image/jpeg"/>
  <Override PartName="/ppt/media/image35.jpeg" ContentType="image/jpeg"/>
  <Override PartName="/ppt/media/image36.jpeg" ContentType="image/jpeg"/>
  <Override PartName="/ppt/media/image37.jpeg" ContentType="image/jpeg"/>
  <Override PartName="/ppt/media/image38.jpeg" ContentType="image/jpeg"/>
  <Override PartName="/ppt/media/image39.jpeg" ContentType="image/jpeg"/>
  <Override PartName="/ppt/media/image40.jpeg" ContentType="image/jpeg"/>
  <Override PartName="/ppt/media/image41.jpeg" ContentType="image/jpeg"/>
  <Override PartName="/ppt/media/image42.jpeg" ContentType="image/jpeg"/>
  <Override PartName="/ppt/media/image43.jpeg" ContentType="image/jpeg"/>
  <Override PartName="/ppt/media/image44.jpeg" ContentType="image/jpeg"/>
  <Override PartName="/ppt/media/image46.jpeg" ContentType="image/jpeg"/>
  <Override PartName="/ppt/media/image47.jpeg" ContentType="image/jpeg"/>
  <Override PartName="/ppt/media/image48.jpeg" ContentType="image/jpeg"/>
  <Override PartName="/ppt/media/image49.jpeg" ContentType="image/jpeg"/>
  <Override PartName="/ppt/media/image50.jpeg" ContentType="image/jpeg"/>
  <Override PartName="/ppt/media/image52.jpeg" ContentType="image/jpeg"/>
  <Override PartName="/ppt/media/image53.jpeg" ContentType="image/jpeg"/>
  <Override PartName="/ppt/media/image54.jpeg" ContentType="image/jpeg"/>
  <Override PartName="/ppt/media/image55.jpeg" ContentType="image/jpeg"/>
  <Override PartName="/ppt/media/image58.jpeg" ContentType="image/jpeg"/>
  <Override PartName="/ppt/media/image59.jpeg" ContentType="image/jpeg"/>
  <Override PartName="/ppt/media/image60.jpeg" ContentType="image/jpeg"/>
  <Override PartName="/ppt/media/image61.jpeg" ContentType="image/jpeg"/>
  <Override PartName="/ppt/media/image63.jpeg" ContentType="image/jpeg"/>
  <Override PartName="/ppt/media/image64.jpeg" ContentType="image/jpeg"/>
  <Override PartName="/ppt/media/image65.jpeg" ContentType="image/jpeg"/>
  <Override PartName="/ppt/media/image66.jpeg" ContentType="image/jpeg"/>
  <Override PartName="/ppt/media/image67.jpeg" ContentType="image/jpeg"/>
  <Override PartName="/ppt/media/image68.jpeg" ContentType="image/jpeg"/>
  <Override PartName="/ppt/media/image69.jpeg" ContentType="image/jpeg"/>
  <Override PartName="/ppt/media/image70.jpeg" ContentType="image/jpeg"/>
  <Override PartName="/ppt/media/image71.jpeg" ContentType="image/jpeg"/>
  <Override PartName="/ppt/media/image72.jpeg" ContentType="image/jpeg"/>
  <Override PartName="/ppt/media/image73.jpeg" ContentType="image/jpeg"/>
  <Override PartName="/ppt/media/image74.jpeg" ContentType="image/jpeg"/>
  <Override PartName="/ppt/media/image75.jpeg" ContentType="image/jpeg"/>
  <Override PartName="/ppt/media/image76.jpeg" ContentType="image/jpeg"/>
  <Override PartName="/ppt/media/image77.jpeg" ContentType="image/jpeg"/>
  <Override PartName="/ppt/media/image78.jpeg" ContentType="image/jpeg"/>
  <Override PartName="/ppt/media/image79.jpeg" ContentType="image/jpeg"/>
  <Override PartName="/ppt/media/image80.jpeg" ContentType="image/jpeg"/>
  <Override PartName="/ppt/media/image81.jpeg" ContentType="image/jpeg"/>
  <Override PartName="/ppt/media/image82.jpeg" ContentType="image/jpeg"/>
  <Override PartName="/ppt/media/image83.jpeg" ContentType="image/jpeg"/>
  <Override PartName="/ppt/media/image84.jpeg" ContentType="image/jpeg"/>
  <Override PartName="/ppt/media/image85.jpeg" ContentType="image/jpeg"/>
  <Override PartName="/ppt/media/image86.jpeg" ContentType="image/jpeg"/>
  <Override PartName="/ppt/media/image89.png" ContentType="image/png"/>
  <Override PartName="/ppt/media/image87.jpeg" ContentType="image/jpeg"/>
  <Override PartName="/ppt/media/image88.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 id="359" r:id="rId107"/>
    <p:sldId id="360" r:id="rId108"/>
    <p:sldId id="361" r:id="rId109"/>
    <p:sldId id="362" r:id="rId110"/>
    <p:sldId id="363" r:id="rId111"/>
    <p:sldId id="364" r:id="rId112"/>
    <p:sldId id="365" r:id="rId113"/>
    <p:sldId id="366" r:id="rId114"/>
    <p:sldId id="367" r:id="rId115"/>
    <p:sldId id="368" r:id="rId116"/>
    <p:sldId id="369" r:id="rId117"/>
    <p:sldId id="370" r:id="rId118"/>
    <p:sldId id="371" r:id="rId119"/>
    <p:sldId id="372" r:id="rId120"/>
    <p:sldId id="373" r:id="rId121"/>
    <p:sldId id="374" r:id="rId122"/>
    <p:sldId id="375" r:id="rId123"/>
    <p:sldId id="376" r:id="rId124"/>
    <p:sldId id="377" r:id="rId125"/>
    <p:sldId id="378" r:id="rId126"/>
    <p:sldId id="379" r:id="rId127"/>
    <p:sldId id="380" r:id="rId128"/>
    <p:sldId id="381" r:id="rId129"/>
    <p:sldId id="382" r:id="rId130"/>
    <p:sldId id="383" r:id="rId131"/>
    <p:sldId id="384" r:id="rId132"/>
    <p:sldId id="385" r:id="rId133"/>
    <p:sldId id="386" r:id="rId134"/>
    <p:sldId id="387" r:id="rId135"/>
    <p:sldId id="388" r:id="rId136"/>
    <p:sldId id="389" r:id="rId137"/>
    <p:sldId id="390" r:id="rId138"/>
    <p:sldId id="391" r:id="rId139"/>
    <p:sldId id="392" r:id="rId140"/>
    <p:sldId id="393" r:id="rId141"/>
    <p:sldId id="394" r:id="rId142"/>
    <p:sldId id="395" r:id="rId143"/>
    <p:sldId id="396" r:id="rId144"/>
    <p:sldId id="397" r:id="rId145"/>
    <p:sldId id="398" r:id="rId146"/>
    <p:sldId id="399" r:id="rId147"/>
    <p:sldId id="400" r:id="rId148"/>
    <p:sldId id="401" r:id="rId149"/>
    <p:sldId id="402" r:id="rId150"/>
    <p:sldId id="403" r:id="rId151"/>
    <p:sldId id="404" r:id="rId152"/>
    <p:sldId id="405" r:id="rId153"/>
    <p:sldId id="406" r:id="rId154"/>
    <p:sldId id="407" r:id="rId155"/>
    <p:sldId id="408" r:id="rId156"/>
    <p:sldId id="409" r:id="rId157"/>
    <p:sldId id="410" r:id="rId158"/>
    <p:sldId id="411" r:id="rId159"/>
    <p:sldId id="412" r:id="rId160"/>
    <p:sldId id="413" r:id="rId161"/>
    <p:sldId id="414" r:id="rId162"/>
    <p:sldId id="415" r:id="rId163"/>
    <p:sldId id="416" r:id="rId164"/>
    <p:sldId id="417" r:id="rId165"/>
    <p:sldId id="418" r:id="rId166"/>
    <p:sldId id="419" r:id="rId167"/>
    <p:sldId id="420" r:id="rId168"/>
    <p:sldId id="421" r:id="rId169"/>
    <p:sldId id="422" r:id="rId170"/>
    <p:sldId id="423" r:id="rId171"/>
    <p:sldId id="424" r:id="rId172"/>
    <p:sldId id="425" r:id="rId173"/>
    <p:sldId id="426" r:id="rId174"/>
    <p:sldId id="427" r:id="rId175"/>
    <p:sldId id="428" r:id="rId176"/>
    <p:sldId id="429" r:id="rId177"/>
    <p:sldId id="430" r:id="rId178"/>
    <p:sldId id="431" r:id="rId179"/>
    <p:sldId id="432" r:id="rId180"/>
    <p:sldId id="433" r:id="rId181"/>
    <p:sldId id="434" r:id="rId182"/>
    <p:sldId id="435" r:id="rId183"/>
    <p:sldId id="436" r:id="rId184"/>
    <p:sldId id="437" r:id="rId185"/>
    <p:sldId id="438" r:id="rId186"/>
    <p:sldId id="439" r:id="rId187"/>
    <p:sldId id="440" r:id="rId188"/>
    <p:sldId id="441" r:id="rId189"/>
    <p:sldId id="442" r:id="rId190"/>
    <p:sldId id="443" r:id="rId191"/>
    <p:sldId id="444" r:id="rId192"/>
    <p:sldId id="445" r:id="rId193"/>
    <p:sldId id="446" r:id="rId194"/>
    <p:sldId id="447" r:id="rId195"/>
    <p:sldId id="448" r:id="rId196"/>
    <p:sldId id="449" r:id="rId197"/>
    <p:sldId id="450" r:id="rId198"/>
    <p:sldId id="451" r:id="rId199"/>
    <p:sldId id="452" r:id="rId200"/>
    <p:sldId id="453" r:id="rId201"/>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slide" Target="slides/slide81.xml"/><Relationship Id="rId85" Type="http://schemas.openxmlformats.org/officeDocument/2006/relationships/slide" Target="slides/slide82.xml"/><Relationship Id="rId86" Type="http://schemas.openxmlformats.org/officeDocument/2006/relationships/slide" Target="slides/slide83.xml"/><Relationship Id="rId87" Type="http://schemas.openxmlformats.org/officeDocument/2006/relationships/slide" Target="slides/slide84.xml"/><Relationship Id="rId88" Type="http://schemas.openxmlformats.org/officeDocument/2006/relationships/slide" Target="slides/slide85.xml"/><Relationship Id="rId89" Type="http://schemas.openxmlformats.org/officeDocument/2006/relationships/slide" Target="slides/slide86.xml"/><Relationship Id="rId90" Type="http://schemas.openxmlformats.org/officeDocument/2006/relationships/slide" Target="slides/slide87.xml"/><Relationship Id="rId91" Type="http://schemas.openxmlformats.org/officeDocument/2006/relationships/slide" Target="slides/slide88.xml"/><Relationship Id="rId92" Type="http://schemas.openxmlformats.org/officeDocument/2006/relationships/slide" Target="slides/slide89.xml"/><Relationship Id="rId93" Type="http://schemas.openxmlformats.org/officeDocument/2006/relationships/slide" Target="slides/slide90.xml"/><Relationship Id="rId94" Type="http://schemas.openxmlformats.org/officeDocument/2006/relationships/slide" Target="slides/slide91.xml"/><Relationship Id="rId95" Type="http://schemas.openxmlformats.org/officeDocument/2006/relationships/slide" Target="slides/slide92.xml"/><Relationship Id="rId96" Type="http://schemas.openxmlformats.org/officeDocument/2006/relationships/slide" Target="slides/slide93.xml"/><Relationship Id="rId97" Type="http://schemas.openxmlformats.org/officeDocument/2006/relationships/slide" Target="slides/slide94.xml"/><Relationship Id="rId98" Type="http://schemas.openxmlformats.org/officeDocument/2006/relationships/slide" Target="slides/slide95.xml"/><Relationship Id="rId99" Type="http://schemas.openxmlformats.org/officeDocument/2006/relationships/slide" Target="slides/slide96.xml"/><Relationship Id="rId100" Type="http://schemas.openxmlformats.org/officeDocument/2006/relationships/slide" Target="slides/slide97.xml"/><Relationship Id="rId101" Type="http://schemas.openxmlformats.org/officeDocument/2006/relationships/slide" Target="slides/slide98.xml"/><Relationship Id="rId102" Type="http://schemas.openxmlformats.org/officeDocument/2006/relationships/slide" Target="slides/slide99.xml"/><Relationship Id="rId103" Type="http://schemas.openxmlformats.org/officeDocument/2006/relationships/slide" Target="slides/slide100.xml"/><Relationship Id="rId104" Type="http://schemas.openxmlformats.org/officeDocument/2006/relationships/slide" Target="slides/slide101.xml"/><Relationship Id="rId105" Type="http://schemas.openxmlformats.org/officeDocument/2006/relationships/slide" Target="slides/slide102.xml"/><Relationship Id="rId106" Type="http://schemas.openxmlformats.org/officeDocument/2006/relationships/slide" Target="slides/slide103.xml"/><Relationship Id="rId107" Type="http://schemas.openxmlformats.org/officeDocument/2006/relationships/slide" Target="slides/slide104.xml"/><Relationship Id="rId108" Type="http://schemas.openxmlformats.org/officeDocument/2006/relationships/slide" Target="slides/slide105.xml"/><Relationship Id="rId109" Type="http://schemas.openxmlformats.org/officeDocument/2006/relationships/slide" Target="slides/slide106.xml"/><Relationship Id="rId110" Type="http://schemas.openxmlformats.org/officeDocument/2006/relationships/slide" Target="slides/slide107.xml"/><Relationship Id="rId111" Type="http://schemas.openxmlformats.org/officeDocument/2006/relationships/slide" Target="slides/slide108.xml"/><Relationship Id="rId112" Type="http://schemas.openxmlformats.org/officeDocument/2006/relationships/slide" Target="slides/slide109.xml"/><Relationship Id="rId113" Type="http://schemas.openxmlformats.org/officeDocument/2006/relationships/slide" Target="slides/slide110.xml"/><Relationship Id="rId114" Type="http://schemas.openxmlformats.org/officeDocument/2006/relationships/slide" Target="slides/slide111.xml"/><Relationship Id="rId115" Type="http://schemas.openxmlformats.org/officeDocument/2006/relationships/slide" Target="slides/slide112.xml"/><Relationship Id="rId116" Type="http://schemas.openxmlformats.org/officeDocument/2006/relationships/slide" Target="slides/slide113.xml"/><Relationship Id="rId117" Type="http://schemas.openxmlformats.org/officeDocument/2006/relationships/slide" Target="slides/slide114.xml"/><Relationship Id="rId118" Type="http://schemas.openxmlformats.org/officeDocument/2006/relationships/slide" Target="slides/slide115.xml"/><Relationship Id="rId119" Type="http://schemas.openxmlformats.org/officeDocument/2006/relationships/slide" Target="slides/slide116.xml"/><Relationship Id="rId120" Type="http://schemas.openxmlformats.org/officeDocument/2006/relationships/slide" Target="slides/slide117.xml"/><Relationship Id="rId121" Type="http://schemas.openxmlformats.org/officeDocument/2006/relationships/slide" Target="slides/slide118.xml"/><Relationship Id="rId122" Type="http://schemas.openxmlformats.org/officeDocument/2006/relationships/slide" Target="slides/slide119.xml"/><Relationship Id="rId123" Type="http://schemas.openxmlformats.org/officeDocument/2006/relationships/slide" Target="slides/slide120.xml"/><Relationship Id="rId124" Type="http://schemas.openxmlformats.org/officeDocument/2006/relationships/slide" Target="slides/slide121.xml"/><Relationship Id="rId125" Type="http://schemas.openxmlformats.org/officeDocument/2006/relationships/slide" Target="slides/slide122.xml"/><Relationship Id="rId126" Type="http://schemas.openxmlformats.org/officeDocument/2006/relationships/slide" Target="slides/slide123.xml"/><Relationship Id="rId127" Type="http://schemas.openxmlformats.org/officeDocument/2006/relationships/slide" Target="slides/slide124.xml"/><Relationship Id="rId128" Type="http://schemas.openxmlformats.org/officeDocument/2006/relationships/slide" Target="slides/slide125.xml"/><Relationship Id="rId129" Type="http://schemas.openxmlformats.org/officeDocument/2006/relationships/slide" Target="slides/slide126.xml"/><Relationship Id="rId130" Type="http://schemas.openxmlformats.org/officeDocument/2006/relationships/slide" Target="slides/slide127.xml"/><Relationship Id="rId131" Type="http://schemas.openxmlformats.org/officeDocument/2006/relationships/slide" Target="slides/slide128.xml"/><Relationship Id="rId132" Type="http://schemas.openxmlformats.org/officeDocument/2006/relationships/slide" Target="slides/slide129.xml"/><Relationship Id="rId133" Type="http://schemas.openxmlformats.org/officeDocument/2006/relationships/slide" Target="slides/slide130.xml"/><Relationship Id="rId134" Type="http://schemas.openxmlformats.org/officeDocument/2006/relationships/slide" Target="slides/slide131.xml"/><Relationship Id="rId135" Type="http://schemas.openxmlformats.org/officeDocument/2006/relationships/slide" Target="slides/slide132.xml"/><Relationship Id="rId136" Type="http://schemas.openxmlformats.org/officeDocument/2006/relationships/slide" Target="slides/slide133.xml"/><Relationship Id="rId137" Type="http://schemas.openxmlformats.org/officeDocument/2006/relationships/slide" Target="slides/slide134.xml"/><Relationship Id="rId138" Type="http://schemas.openxmlformats.org/officeDocument/2006/relationships/slide" Target="slides/slide135.xml"/><Relationship Id="rId139" Type="http://schemas.openxmlformats.org/officeDocument/2006/relationships/slide" Target="slides/slide136.xml"/><Relationship Id="rId140" Type="http://schemas.openxmlformats.org/officeDocument/2006/relationships/slide" Target="slides/slide137.xml"/><Relationship Id="rId141" Type="http://schemas.openxmlformats.org/officeDocument/2006/relationships/slide" Target="slides/slide138.xml"/><Relationship Id="rId142" Type="http://schemas.openxmlformats.org/officeDocument/2006/relationships/slide" Target="slides/slide139.xml"/><Relationship Id="rId143" Type="http://schemas.openxmlformats.org/officeDocument/2006/relationships/slide" Target="slides/slide140.xml"/><Relationship Id="rId144" Type="http://schemas.openxmlformats.org/officeDocument/2006/relationships/slide" Target="slides/slide141.xml"/><Relationship Id="rId145" Type="http://schemas.openxmlformats.org/officeDocument/2006/relationships/slide" Target="slides/slide142.xml"/><Relationship Id="rId146" Type="http://schemas.openxmlformats.org/officeDocument/2006/relationships/slide" Target="slides/slide143.xml"/><Relationship Id="rId147" Type="http://schemas.openxmlformats.org/officeDocument/2006/relationships/slide" Target="slides/slide144.xml"/><Relationship Id="rId148" Type="http://schemas.openxmlformats.org/officeDocument/2006/relationships/slide" Target="slides/slide145.xml"/><Relationship Id="rId149" Type="http://schemas.openxmlformats.org/officeDocument/2006/relationships/slide" Target="slides/slide146.xml"/><Relationship Id="rId150" Type="http://schemas.openxmlformats.org/officeDocument/2006/relationships/slide" Target="slides/slide147.xml"/><Relationship Id="rId151" Type="http://schemas.openxmlformats.org/officeDocument/2006/relationships/slide" Target="slides/slide148.xml"/><Relationship Id="rId152" Type="http://schemas.openxmlformats.org/officeDocument/2006/relationships/slide" Target="slides/slide149.xml"/><Relationship Id="rId153" Type="http://schemas.openxmlformats.org/officeDocument/2006/relationships/slide" Target="slides/slide150.xml"/><Relationship Id="rId154" Type="http://schemas.openxmlformats.org/officeDocument/2006/relationships/slide" Target="slides/slide151.xml"/><Relationship Id="rId155" Type="http://schemas.openxmlformats.org/officeDocument/2006/relationships/slide" Target="slides/slide152.xml"/><Relationship Id="rId156" Type="http://schemas.openxmlformats.org/officeDocument/2006/relationships/slide" Target="slides/slide153.xml"/><Relationship Id="rId157" Type="http://schemas.openxmlformats.org/officeDocument/2006/relationships/slide" Target="slides/slide154.xml"/><Relationship Id="rId158" Type="http://schemas.openxmlformats.org/officeDocument/2006/relationships/slide" Target="slides/slide155.xml"/><Relationship Id="rId159" Type="http://schemas.openxmlformats.org/officeDocument/2006/relationships/slide" Target="slides/slide156.xml"/><Relationship Id="rId160" Type="http://schemas.openxmlformats.org/officeDocument/2006/relationships/slide" Target="slides/slide157.xml"/><Relationship Id="rId161" Type="http://schemas.openxmlformats.org/officeDocument/2006/relationships/slide" Target="slides/slide158.xml"/><Relationship Id="rId162" Type="http://schemas.openxmlformats.org/officeDocument/2006/relationships/slide" Target="slides/slide159.xml"/><Relationship Id="rId163" Type="http://schemas.openxmlformats.org/officeDocument/2006/relationships/slide" Target="slides/slide160.xml"/><Relationship Id="rId164" Type="http://schemas.openxmlformats.org/officeDocument/2006/relationships/slide" Target="slides/slide161.xml"/><Relationship Id="rId165" Type="http://schemas.openxmlformats.org/officeDocument/2006/relationships/slide" Target="slides/slide162.xml"/><Relationship Id="rId166" Type="http://schemas.openxmlformats.org/officeDocument/2006/relationships/slide" Target="slides/slide163.xml"/><Relationship Id="rId167" Type="http://schemas.openxmlformats.org/officeDocument/2006/relationships/slide" Target="slides/slide164.xml"/><Relationship Id="rId168" Type="http://schemas.openxmlformats.org/officeDocument/2006/relationships/slide" Target="slides/slide165.xml"/><Relationship Id="rId169" Type="http://schemas.openxmlformats.org/officeDocument/2006/relationships/slide" Target="slides/slide166.xml"/><Relationship Id="rId170" Type="http://schemas.openxmlformats.org/officeDocument/2006/relationships/slide" Target="slides/slide167.xml"/><Relationship Id="rId171" Type="http://schemas.openxmlformats.org/officeDocument/2006/relationships/slide" Target="slides/slide168.xml"/><Relationship Id="rId172" Type="http://schemas.openxmlformats.org/officeDocument/2006/relationships/slide" Target="slides/slide169.xml"/><Relationship Id="rId173" Type="http://schemas.openxmlformats.org/officeDocument/2006/relationships/slide" Target="slides/slide170.xml"/><Relationship Id="rId174" Type="http://schemas.openxmlformats.org/officeDocument/2006/relationships/slide" Target="slides/slide171.xml"/><Relationship Id="rId175" Type="http://schemas.openxmlformats.org/officeDocument/2006/relationships/slide" Target="slides/slide172.xml"/><Relationship Id="rId176" Type="http://schemas.openxmlformats.org/officeDocument/2006/relationships/slide" Target="slides/slide173.xml"/><Relationship Id="rId177" Type="http://schemas.openxmlformats.org/officeDocument/2006/relationships/slide" Target="slides/slide174.xml"/><Relationship Id="rId178" Type="http://schemas.openxmlformats.org/officeDocument/2006/relationships/slide" Target="slides/slide175.xml"/><Relationship Id="rId179" Type="http://schemas.openxmlformats.org/officeDocument/2006/relationships/slide" Target="slides/slide176.xml"/><Relationship Id="rId180" Type="http://schemas.openxmlformats.org/officeDocument/2006/relationships/slide" Target="slides/slide177.xml"/><Relationship Id="rId181" Type="http://schemas.openxmlformats.org/officeDocument/2006/relationships/slide" Target="slides/slide178.xml"/><Relationship Id="rId182" Type="http://schemas.openxmlformats.org/officeDocument/2006/relationships/slide" Target="slides/slide179.xml"/><Relationship Id="rId183" Type="http://schemas.openxmlformats.org/officeDocument/2006/relationships/slide" Target="slides/slide180.xml"/><Relationship Id="rId184" Type="http://schemas.openxmlformats.org/officeDocument/2006/relationships/slide" Target="slides/slide181.xml"/><Relationship Id="rId185" Type="http://schemas.openxmlformats.org/officeDocument/2006/relationships/slide" Target="slides/slide182.xml"/><Relationship Id="rId186" Type="http://schemas.openxmlformats.org/officeDocument/2006/relationships/slide" Target="slides/slide183.xml"/><Relationship Id="rId187" Type="http://schemas.openxmlformats.org/officeDocument/2006/relationships/slide" Target="slides/slide184.xml"/><Relationship Id="rId188" Type="http://schemas.openxmlformats.org/officeDocument/2006/relationships/slide" Target="slides/slide185.xml"/><Relationship Id="rId189" Type="http://schemas.openxmlformats.org/officeDocument/2006/relationships/slide" Target="slides/slide186.xml"/><Relationship Id="rId190" Type="http://schemas.openxmlformats.org/officeDocument/2006/relationships/slide" Target="slides/slide187.xml"/><Relationship Id="rId191" Type="http://schemas.openxmlformats.org/officeDocument/2006/relationships/slide" Target="slides/slide188.xml"/><Relationship Id="rId192" Type="http://schemas.openxmlformats.org/officeDocument/2006/relationships/slide" Target="slides/slide189.xml"/><Relationship Id="rId193" Type="http://schemas.openxmlformats.org/officeDocument/2006/relationships/slide" Target="slides/slide190.xml"/><Relationship Id="rId194" Type="http://schemas.openxmlformats.org/officeDocument/2006/relationships/slide" Target="slides/slide191.xml"/><Relationship Id="rId195" Type="http://schemas.openxmlformats.org/officeDocument/2006/relationships/slide" Target="slides/slide192.xml"/><Relationship Id="rId196" Type="http://schemas.openxmlformats.org/officeDocument/2006/relationships/slide" Target="slides/slide193.xml"/><Relationship Id="rId197" Type="http://schemas.openxmlformats.org/officeDocument/2006/relationships/slide" Target="slides/slide194.xml"/><Relationship Id="rId198" Type="http://schemas.openxmlformats.org/officeDocument/2006/relationships/slide" Target="slides/slide195.xml"/><Relationship Id="rId199" Type="http://schemas.openxmlformats.org/officeDocument/2006/relationships/slide" Target="slides/slide196.xml"/><Relationship Id="rId200" Type="http://schemas.openxmlformats.org/officeDocument/2006/relationships/slide" Target="slides/slide197.xml"/><Relationship Id="rId201" Type="http://schemas.openxmlformats.org/officeDocument/2006/relationships/slide" Target="slides/slide198.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s-ES" sz="1800" spc="-1" strike="noStrike">
              <a:solidFill>
                <a:srgbClr val="000000"/>
              </a:solidFill>
              <a:latin typeface="Calibri"/>
            </a:endParaRPr>
          </a:p>
        </p:txBody>
      </p:sp>
      <p:sp>
        <p:nvSpPr>
          <p:cNvPr id="27" name="PlaceHolder 2"/>
          <p:cNvSpPr>
            <a:spLocks noGrp="1"/>
          </p:cNvSpPr>
          <p:nvPr>
            <p:ph type="body"/>
          </p:nvPr>
        </p:nvSpPr>
        <p:spPr>
          <a:xfrm>
            <a:off x="838080" y="1825560"/>
            <a:ext cx="10515240" cy="2075040"/>
          </a:xfrm>
          <a:prstGeom prst="rect">
            <a:avLst/>
          </a:prstGeom>
        </p:spPr>
        <p:txBody>
          <a:bodyPr lIns="0" rIns="0" tIns="0" bIns="0">
            <a:normAutofit/>
          </a:bodyPr>
          <a:p>
            <a:endParaRPr b="0" lang="es-ES" sz="2800" spc="-1" strike="noStrike">
              <a:solidFill>
                <a:srgbClr val="000000"/>
              </a:solidFill>
              <a:latin typeface="Calibri"/>
            </a:endParaRPr>
          </a:p>
        </p:txBody>
      </p:sp>
      <p:sp>
        <p:nvSpPr>
          <p:cNvPr id="28" name="PlaceHolder 3"/>
          <p:cNvSpPr>
            <a:spLocks noGrp="1"/>
          </p:cNvSpPr>
          <p:nvPr>
            <p:ph type="body"/>
          </p:nvPr>
        </p:nvSpPr>
        <p:spPr>
          <a:xfrm>
            <a:off x="838080" y="4098240"/>
            <a:ext cx="10515240" cy="20750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s-ES" sz="1800" spc="-1" strike="noStrike">
              <a:solidFill>
                <a:srgbClr val="000000"/>
              </a:solidFill>
              <a:latin typeface="Calibri"/>
            </a:endParaRPr>
          </a:p>
        </p:txBody>
      </p:sp>
      <p:sp>
        <p:nvSpPr>
          <p:cNvPr id="30" name="PlaceHolder 2"/>
          <p:cNvSpPr>
            <a:spLocks noGrp="1"/>
          </p:cNvSpPr>
          <p:nvPr>
            <p:ph type="body"/>
          </p:nvPr>
        </p:nvSpPr>
        <p:spPr>
          <a:xfrm>
            <a:off x="838080" y="1825560"/>
            <a:ext cx="5131080" cy="2075040"/>
          </a:xfrm>
          <a:prstGeom prst="rect">
            <a:avLst/>
          </a:prstGeom>
        </p:spPr>
        <p:txBody>
          <a:bodyPr lIns="0" rIns="0" tIns="0" bIns="0">
            <a:normAutofit/>
          </a:bodyPr>
          <a:p>
            <a:endParaRPr b="0" lang="es-ES" sz="2800" spc="-1" strike="noStrike">
              <a:solidFill>
                <a:srgbClr val="000000"/>
              </a:solidFill>
              <a:latin typeface="Calibri"/>
            </a:endParaRPr>
          </a:p>
        </p:txBody>
      </p:sp>
      <p:sp>
        <p:nvSpPr>
          <p:cNvPr id="31" name="PlaceHolder 3"/>
          <p:cNvSpPr>
            <a:spLocks noGrp="1"/>
          </p:cNvSpPr>
          <p:nvPr>
            <p:ph type="body"/>
          </p:nvPr>
        </p:nvSpPr>
        <p:spPr>
          <a:xfrm>
            <a:off x="6226200" y="1825560"/>
            <a:ext cx="5131080" cy="2075040"/>
          </a:xfrm>
          <a:prstGeom prst="rect">
            <a:avLst/>
          </a:prstGeom>
        </p:spPr>
        <p:txBody>
          <a:bodyPr lIns="0" rIns="0" tIns="0" bIns="0">
            <a:normAutofit/>
          </a:bodyPr>
          <a:p>
            <a:endParaRPr b="0" lang="es-ES" sz="2800" spc="-1" strike="noStrike">
              <a:solidFill>
                <a:srgbClr val="000000"/>
              </a:solidFill>
              <a:latin typeface="Calibri"/>
            </a:endParaRPr>
          </a:p>
        </p:txBody>
      </p:sp>
      <p:sp>
        <p:nvSpPr>
          <p:cNvPr id="32" name="PlaceHolder 4"/>
          <p:cNvSpPr>
            <a:spLocks noGrp="1"/>
          </p:cNvSpPr>
          <p:nvPr>
            <p:ph type="body"/>
          </p:nvPr>
        </p:nvSpPr>
        <p:spPr>
          <a:xfrm>
            <a:off x="838080" y="4098240"/>
            <a:ext cx="5131080" cy="2075040"/>
          </a:xfrm>
          <a:prstGeom prst="rect">
            <a:avLst/>
          </a:prstGeom>
        </p:spPr>
        <p:txBody>
          <a:bodyPr lIns="0" rIns="0" tIns="0" bIns="0">
            <a:normAutofit/>
          </a:bodyPr>
          <a:p>
            <a:endParaRPr b="0" lang="es-ES" sz="2800" spc="-1" strike="noStrike">
              <a:solidFill>
                <a:srgbClr val="000000"/>
              </a:solidFill>
              <a:latin typeface="Calibri"/>
            </a:endParaRPr>
          </a:p>
        </p:txBody>
      </p:sp>
      <p:sp>
        <p:nvSpPr>
          <p:cNvPr id="33" name="PlaceHolder 5"/>
          <p:cNvSpPr>
            <a:spLocks noGrp="1"/>
          </p:cNvSpPr>
          <p:nvPr>
            <p:ph type="body"/>
          </p:nvPr>
        </p:nvSpPr>
        <p:spPr>
          <a:xfrm>
            <a:off x="6226200" y="4098240"/>
            <a:ext cx="5131080" cy="20750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s-ES" sz="1800" spc="-1" strike="noStrike">
              <a:solidFill>
                <a:srgbClr val="000000"/>
              </a:solidFill>
              <a:latin typeface="Calibri"/>
            </a:endParaRPr>
          </a:p>
        </p:txBody>
      </p:sp>
      <p:sp>
        <p:nvSpPr>
          <p:cNvPr id="35" name="PlaceHolder 2"/>
          <p:cNvSpPr>
            <a:spLocks noGrp="1"/>
          </p:cNvSpPr>
          <p:nvPr>
            <p:ph type="body"/>
          </p:nvPr>
        </p:nvSpPr>
        <p:spPr>
          <a:xfrm>
            <a:off x="838080" y="1825560"/>
            <a:ext cx="3385800" cy="2075040"/>
          </a:xfrm>
          <a:prstGeom prst="rect">
            <a:avLst/>
          </a:prstGeom>
        </p:spPr>
        <p:txBody>
          <a:bodyPr lIns="0" rIns="0" tIns="0" bIns="0">
            <a:normAutofit/>
          </a:bodyPr>
          <a:p>
            <a:endParaRPr b="0" lang="es-ES" sz="2800" spc="-1" strike="noStrike">
              <a:solidFill>
                <a:srgbClr val="000000"/>
              </a:solidFill>
              <a:latin typeface="Calibri"/>
            </a:endParaRPr>
          </a:p>
        </p:txBody>
      </p:sp>
      <p:sp>
        <p:nvSpPr>
          <p:cNvPr id="36" name="PlaceHolder 3"/>
          <p:cNvSpPr>
            <a:spLocks noGrp="1"/>
          </p:cNvSpPr>
          <p:nvPr>
            <p:ph type="body"/>
          </p:nvPr>
        </p:nvSpPr>
        <p:spPr>
          <a:xfrm>
            <a:off x="4393440" y="1825560"/>
            <a:ext cx="3385800" cy="2075040"/>
          </a:xfrm>
          <a:prstGeom prst="rect">
            <a:avLst/>
          </a:prstGeom>
        </p:spPr>
        <p:txBody>
          <a:bodyPr lIns="0" rIns="0" tIns="0" bIns="0">
            <a:normAutofit/>
          </a:bodyPr>
          <a:p>
            <a:endParaRPr b="0" lang="es-ES" sz="2800" spc="-1" strike="noStrike">
              <a:solidFill>
                <a:srgbClr val="000000"/>
              </a:solidFill>
              <a:latin typeface="Calibri"/>
            </a:endParaRPr>
          </a:p>
        </p:txBody>
      </p:sp>
      <p:sp>
        <p:nvSpPr>
          <p:cNvPr id="37" name="PlaceHolder 4"/>
          <p:cNvSpPr>
            <a:spLocks noGrp="1"/>
          </p:cNvSpPr>
          <p:nvPr>
            <p:ph type="body"/>
          </p:nvPr>
        </p:nvSpPr>
        <p:spPr>
          <a:xfrm>
            <a:off x="7949160" y="1825560"/>
            <a:ext cx="3385800" cy="2075040"/>
          </a:xfrm>
          <a:prstGeom prst="rect">
            <a:avLst/>
          </a:prstGeom>
        </p:spPr>
        <p:txBody>
          <a:bodyPr lIns="0" rIns="0" tIns="0" bIns="0">
            <a:normAutofit/>
          </a:bodyPr>
          <a:p>
            <a:endParaRPr b="0" lang="es-ES" sz="2800" spc="-1" strike="noStrike">
              <a:solidFill>
                <a:srgbClr val="000000"/>
              </a:solidFill>
              <a:latin typeface="Calibri"/>
            </a:endParaRPr>
          </a:p>
        </p:txBody>
      </p:sp>
      <p:sp>
        <p:nvSpPr>
          <p:cNvPr id="38" name="PlaceHolder 5"/>
          <p:cNvSpPr>
            <a:spLocks noGrp="1"/>
          </p:cNvSpPr>
          <p:nvPr>
            <p:ph type="body"/>
          </p:nvPr>
        </p:nvSpPr>
        <p:spPr>
          <a:xfrm>
            <a:off x="838080" y="4098240"/>
            <a:ext cx="3385800" cy="2075040"/>
          </a:xfrm>
          <a:prstGeom prst="rect">
            <a:avLst/>
          </a:prstGeom>
        </p:spPr>
        <p:txBody>
          <a:bodyPr lIns="0" rIns="0" tIns="0" bIns="0">
            <a:normAutofit/>
          </a:bodyPr>
          <a:p>
            <a:endParaRPr b="0" lang="es-ES" sz="2800" spc="-1" strike="noStrike">
              <a:solidFill>
                <a:srgbClr val="000000"/>
              </a:solidFill>
              <a:latin typeface="Calibri"/>
            </a:endParaRPr>
          </a:p>
        </p:txBody>
      </p:sp>
      <p:sp>
        <p:nvSpPr>
          <p:cNvPr id="39" name="PlaceHolder 6"/>
          <p:cNvSpPr>
            <a:spLocks noGrp="1"/>
          </p:cNvSpPr>
          <p:nvPr>
            <p:ph type="body"/>
          </p:nvPr>
        </p:nvSpPr>
        <p:spPr>
          <a:xfrm>
            <a:off x="4393440" y="4098240"/>
            <a:ext cx="3385800" cy="2075040"/>
          </a:xfrm>
          <a:prstGeom prst="rect">
            <a:avLst/>
          </a:prstGeom>
        </p:spPr>
        <p:txBody>
          <a:bodyPr lIns="0" rIns="0" tIns="0" bIns="0">
            <a:normAutofit/>
          </a:bodyPr>
          <a:p>
            <a:endParaRPr b="0" lang="es-ES" sz="2800" spc="-1" strike="noStrike">
              <a:solidFill>
                <a:srgbClr val="000000"/>
              </a:solidFill>
              <a:latin typeface="Calibri"/>
            </a:endParaRPr>
          </a:p>
        </p:txBody>
      </p:sp>
      <p:sp>
        <p:nvSpPr>
          <p:cNvPr id="40" name="PlaceHolder 7"/>
          <p:cNvSpPr>
            <a:spLocks noGrp="1"/>
          </p:cNvSpPr>
          <p:nvPr>
            <p:ph type="body"/>
          </p:nvPr>
        </p:nvSpPr>
        <p:spPr>
          <a:xfrm>
            <a:off x="7949160" y="4098240"/>
            <a:ext cx="3385800" cy="20750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s-ES" sz="1800" spc="-1" strike="noStrike">
              <a:solidFill>
                <a:srgbClr val="000000"/>
              </a:solidFill>
              <a:latin typeface="Calibri"/>
            </a:endParaRPr>
          </a:p>
        </p:txBody>
      </p:sp>
      <p:sp>
        <p:nvSpPr>
          <p:cNvPr id="47" name="PlaceHolder 2"/>
          <p:cNvSpPr>
            <a:spLocks noGrp="1"/>
          </p:cNvSpPr>
          <p:nvPr>
            <p:ph type="subTitle"/>
          </p:nvPr>
        </p:nvSpPr>
        <p:spPr>
          <a:xfrm>
            <a:off x="838080" y="1825560"/>
            <a:ext cx="10515240" cy="4350960"/>
          </a:xfrm>
          <a:prstGeom prst="rect">
            <a:avLst/>
          </a:prstGeom>
        </p:spPr>
        <p:txBody>
          <a:bodyPr lIns="0" rIns="0" tIns="0" bIns="0" anchor="ctr">
            <a:spAutoFit/>
          </a:bodyPr>
          <a:p>
            <a:pPr algn="ctr"/>
            <a:endParaRPr b="0" lang="es-E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s-ES" sz="1800" spc="-1" strike="noStrike">
              <a:solidFill>
                <a:srgbClr val="000000"/>
              </a:solidFill>
              <a:latin typeface="Calibri"/>
            </a:endParaRPr>
          </a:p>
        </p:txBody>
      </p:sp>
      <p:sp>
        <p:nvSpPr>
          <p:cNvPr id="49" name="PlaceHolder 2"/>
          <p:cNvSpPr>
            <a:spLocks noGrp="1"/>
          </p:cNvSpPr>
          <p:nvPr>
            <p:ph type="body"/>
          </p:nvPr>
        </p:nvSpPr>
        <p:spPr>
          <a:xfrm>
            <a:off x="838080" y="1825560"/>
            <a:ext cx="10515240" cy="435096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s-ES" sz="1800" spc="-1" strike="noStrike">
              <a:solidFill>
                <a:srgbClr val="000000"/>
              </a:solidFill>
              <a:latin typeface="Calibri"/>
            </a:endParaRPr>
          </a:p>
        </p:txBody>
      </p:sp>
      <p:sp>
        <p:nvSpPr>
          <p:cNvPr id="51" name="PlaceHolder 2"/>
          <p:cNvSpPr>
            <a:spLocks noGrp="1"/>
          </p:cNvSpPr>
          <p:nvPr>
            <p:ph type="body"/>
          </p:nvPr>
        </p:nvSpPr>
        <p:spPr>
          <a:xfrm>
            <a:off x="838080" y="1825560"/>
            <a:ext cx="5131080" cy="4350960"/>
          </a:xfrm>
          <a:prstGeom prst="rect">
            <a:avLst/>
          </a:prstGeom>
        </p:spPr>
        <p:txBody>
          <a:bodyPr lIns="0" rIns="0" tIns="0" bIns="0">
            <a:normAutofit/>
          </a:bodyPr>
          <a:p>
            <a:endParaRPr b="0" lang="es-ES" sz="2800" spc="-1" strike="noStrike">
              <a:solidFill>
                <a:srgbClr val="000000"/>
              </a:solidFill>
              <a:latin typeface="Calibri"/>
            </a:endParaRPr>
          </a:p>
        </p:txBody>
      </p:sp>
      <p:sp>
        <p:nvSpPr>
          <p:cNvPr id="52" name="PlaceHolder 3"/>
          <p:cNvSpPr>
            <a:spLocks noGrp="1"/>
          </p:cNvSpPr>
          <p:nvPr>
            <p:ph type="body"/>
          </p:nvPr>
        </p:nvSpPr>
        <p:spPr>
          <a:xfrm>
            <a:off x="6226200" y="1825560"/>
            <a:ext cx="5131080" cy="435096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s-ES"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8080" y="365040"/>
            <a:ext cx="10515240" cy="6144120"/>
          </a:xfrm>
          <a:prstGeom prst="rect">
            <a:avLst/>
          </a:prstGeom>
        </p:spPr>
        <p:txBody>
          <a:bodyPr lIns="0" rIns="0" tIns="0" bIns="0" anchor="ctr">
            <a:spAutoFit/>
          </a:bodyPr>
          <a:p>
            <a:pPr algn="ctr"/>
            <a:endParaRPr b="0" lang="es-E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s-ES" sz="1800" spc="-1" strike="noStrike">
              <a:solidFill>
                <a:srgbClr val="000000"/>
              </a:solidFill>
              <a:latin typeface="Calibri"/>
            </a:endParaRPr>
          </a:p>
        </p:txBody>
      </p:sp>
      <p:sp>
        <p:nvSpPr>
          <p:cNvPr id="56" name="PlaceHolder 2"/>
          <p:cNvSpPr>
            <a:spLocks noGrp="1"/>
          </p:cNvSpPr>
          <p:nvPr>
            <p:ph type="body"/>
          </p:nvPr>
        </p:nvSpPr>
        <p:spPr>
          <a:xfrm>
            <a:off x="838080" y="1825560"/>
            <a:ext cx="5131080" cy="2075040"/>
          </a:xfrm>
          <a:prstGeom prst="rect">
            <a:avLst/>
          </a:prstGeom>
        </p:spPr>
        <p:txBody>
          <a:bodyPr lIns="0" rIns="0" tIns="0" bIns="0">
            <a:normAutofit/>
          </a:bodyPr>
          <a:p>
            <a:endParaRPr b="0" lang="es-ES" sz="2800" spc="-1" strike="noStrike">
              <a:solidFill>
                <a:srgbClr val="000000"/>
              </a:solidFill>
              <a:latin typeface="Calibri"/>
            </a:endParaRPr>
          </a:p>
        </p:txBody>
      </p:sp>
      <p:sp>
        <p:nvSpPr>
          <p:cNvPr id="57" name="PlaceHolder 3"/>
          <p:cNvSpPr>
            <a:spLocks noGrp="1"/>
          </p:cNvSpPr>
          <p:nvPr>
            <p:ph type="body"/>
          </p:nvPr>
        </p:nvSpPr>
        <p:spPr>
          <a:xfrm>
            <a:off x="6226200" y="1825560"/>
            <a:ext cx="5131080" cy="4350960"/>
          </a:xfrm>
          <a:prstGeom prst="rect">
            <a:avLst/>
          </a:prstGeom>
        </p:spPr>
        <p:txBody>
          <a:bodyPr lIns="0" rIns="0" tIns="0" bIns="0">
            <a:normAutofit/>
          </a:bodyPr>
          <a:p>
            <a:endParaRPr b="0" lang="es-ES" sz="2800" spc="-1" strike="noStrike">
              <a:solidFill>
                <a:srgbClr val="000000"/>
              </a:solidFill>
              <a:latin typeface="Calibri"/>
            </a:endParaRPr>
          </a:p>
        </p:txBody>
      </p:sp>
      <p:sp>
        <p:nvSpPr>
          <p:cNvPr id="58" name="PlaceHolder 4"/>
          <p:cNvSpPr>
            <a:spLocks noGrp="1"/>
          </p:cNvSpPr>
          <p:nvPr>
            <p:ph type="body"/>
          </p:nvPr>
        </p:nvSpPr>
        <p:spPr>
          <a:xfrm>
            <a:off x="838080" y="4098240"/>
            <a:ext cx="5131080" cy="20750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s-ES" sz="1800" spc="-1" strike="noStrike">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p:spPr>
        <p:txBody>
          <a:bodyPr lIns="0" rIns="0" tIns="0" bIns="0" anchor="ctr">
            <a:spAutoFit/>
          </a:bodyPr>
          <a:p>
            <a:pPr algn="ctr"/>
            <a:endParaRPr b="0" lang="es-E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s-ES" sz="1800" spc="-1" strike="noStrike">
              <a:solidFill>
                <a:srgbClr val="000000"/>
              </a:solidFill>
              <a:latin typeface="Calibri"/>
            </a:endParaRPr>
          </a:p>
        </p:txBody>
      </p:sp>
      <p:sp>
        <p:nvSpPr>
          <p:cNvPr id="60" name="PlaceHolder 2"/>
          <p:cNvSpPr>
            <a:spLocks noGrp="1"/>
          </p:cNvSpPr>
          <p:nvPr>
            <p:ph type="body"/>
          </p:nvPr>
        </p:nvSpPr>
        <p:spPr>
          <a:xfrm>
            <a:off x="838080" y="1825560"/>
            <a:ext cx="5131080" cy="4350960"/>
          </a:xfrm>
          <a:prstGeom prst="rect">
            <a:avLst/>
          </a:prstGeom>
        </p:spPr>
        <p:txBody>
          <a:bodyPr lIns="0" rIns="0" tIns="0" bIns="0">
            <a:normAutofit/>
          </a:bodyPr>
          <a:p>
            <a:endParaRPr b="0" lang="es-ES" sz="2800" spc="-1" strike="noStrike">
              <a:solidFill>
                <a:srgbClr val="000000"/>
              </a:solidFill>
              <a:latin typeface="Calibri"/>
            </a:endParaRPr>
          </a:p>
        </p:txBody>
      </p:sp>
      <p:sp>
        <p:nvSpPr>
          <p:cNvPr id="61" name="PlaceHolder 3"/>
          <p:cNvSpPr>
            <a:spLocks noGrp="1"/>
          </p:cNvSpPr>
          <p:nvPr>
            <p:ph type="body"/>
          </p:nvPr>
        </p:nvSpPr>
        <p:spPr>
          <a:xfrm>
            <a:off x="6226200" y="1825560"/>
            <a:ext cx="5131080" cy="2075040"/>
          </a:xfrm>
          <a:prstGeom prst="rect">
            <a:avLst/>
          </a:prstGeom>
        </p:spPr>
        <p:txBody>
          <a:bodyPr lIns="0" rIns="0" tIns="0" bIns="0">
            <a:normAutofit/>
          </a:bodyPr>
          <a:p>
            <a:endParaRPr b="0" lang="es-ES" sz="2800" spc="-1" strike="noStrike">
              <a:solidFill>
                <a:srgbClr val="000000"/>
              </a:solidFill>
              <a:latin typeface="Calibri"/>
            </a:endParaRPr>
          </a:p>
        </p:txBody>
      </p:sp>
      <p:sp>
        <p:nvSpPr>
          <p:cNvPr id="62" name="PlaceHolder 4"/>
          <p:cNvSpPr>
            <a:spLocks noGrp="1"/>
          </p:cNvSpPr>
          <p:nvPr>
            <p:ph type="body"/>
          </p:nvPr>
        </p:nvSpPr>
        <p:spPr>
          <a:xfrm>
            <a:off x="6226200" y="4098240"/>
            <a:ext cx="5131080" cy="20750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s-ES" sz="1800" spc="-1" strike="noStrike">
              <a:solidFill>
                <a:srgbClr val="000000"/>
              </a:solidFill>
              <a:latin typeface="Calibri"/>
            </a:endParaRPr>
          </a:p>
        </p:txBody>
      </p:sp>
      <p:sp>
        <p:nvSpPr>
          <p:cNvPr id="64" name="PlaceHolder 2"/>
          <p:cNvSpPr>
            <a:spLocks noGrp="1"/>
          </p:cNvSpPr>
          <p:nvPr>
            <p:ph type="body"/>
          </p:nvPr>
        </p:nvSpPr>
        <p:spPr>
          <a:xfrm>
            <a:off x="838080" y="1825560"/>
            <a:ext cx="5131080" cy="2075040"/>
          </a:xfrm>
          <a:prstGeom prst="rect">
            <a:avLst/>
          </a:prstGeom>
        </p:spPr>
        <p:txBody>
          <a:bodyPr lIns="0" rIns="0" tIns="0" bIns="0">
            <a:normAutofit/>
          </a:bodyPr>
          <a:p>
            <a:endParaRPr b="0" lang="es-ES" sz="2800" spc="-1" strike="noStrike">
              <a:solidFill>
                <a:srgbClr val="000000"/>
              </a:solidFill>
              <a:latin typeface="Calibri"/>
            </a:endParaRPr>
          </a:p>
        </p:txBody>
      </p:sp>
      <p:sp>
        <p:nvSpPr>
          <p:cNvPr id="65" name="PlaceHolder 3"/>
          <p:cNvSpPr>
            <a:spLocks noGrp="1"/>
          </p:cNvSpPr>
          <p:nvPr>
            <p:ph type="body"/>
          </p:nvPr>
        </p:nvSpPr>
        <p:spPr>
          <a:xfrm>
            <a:off x="6226200" y="1825560"/>
            <a:ext cx="5131080" cy="2075040"/>
          </a:xfrm>
          <a:prstGeom prst="rect">
            <a:avLst/>
          </a:prstGeom>
        </p:spPr>
        <p:txBody>
          <a:bodyPr lIns="0" rIns="0" tIns="0" bIns="0">
            <a:normAutofit/>
          </a:bodyPr>
          <a:p>
            <a:endParaRPr b="0" lang="es-ES" sz="2800" spc="-1" strike="noStrike">
              <a:solidFill>
                <a:srgbClr val="000000"/>
              </a:solidFill>
              <a:latin typeface="Calibri"/>
            </a:endParaRPr>
          </a:p>
        </p:txBody>
      </p:sp>
      <p:sp>
        <p:nvSpPr>
          <p:cNvPr id="66" name="PlaceHolder 4"/>
          <p:cNvSpPr>
            <a:spLocks noGrp="1"/>
          </p:cNvSpPr>
          <p:nvPr>
            <p:ph type="body"/>
          </p:nvPr>
        </p:nvSpPr>
        <p:spPr>
          <a:xfrm>
            <a:off x="838080" y="4098240"/>
            <a:ext cx="10515240" cy="20750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s-ES" sz="1800" spc="-1" strike="noStrike">
              <a:solidFill>
                <a:srgbClr val="000000"/>
              </a:solidFill>
              <a:latin typeface="Calibri"/>
            </a:endParaRPr>
          </a:p>
        </p:txBody>
      </p:sp>
      <p:sp>
        <p:nvSpPr>
          <p:cNvPr id="68" name="PlaceHolder 2"/>
          <p:cNvSpPr>
            <a:spLocks noGrp="1"/>
          </p:cNvSpPr>
          <p:nvPr>
            <p:ph type="body"/>
          </p:nvPr>
        </p:nvSpPr>
        <p:spPr>
          <a:xfrm>
            <a:off x="838080" y="1825560"/>
            <a:ext cx="10515240" cy="2075040"/>
          </a:xfrm>
          <a:prstGeom prst="rect">
            <a:avLst/>
          </a:prstGeom>
        </p:spPr>
        <p:txBody>
          <a:bodyPr lIns="0" rIns="0" tIns="0" bIns="0">
            <a:normAutofit/>
          </a:bodyPr>
          <a:p>
            <a:endParaRPr b="0" lang="es-ES" sz="2800" spc="-1" strike="noStrike">
              <a:solidFill>
                <a:srgbClr val="000000"/>
              </a:solidFill>
              <a:latin typeface="Calibri"/>
            </a:endParaRPr>
          </a:p>
        </p:txBody>
      </p:sp>
      <p:sp>
        <p:nvSpPr>
          <p:cNvPr id="69" name="PlaceHolder 3"/>
          <p:cNvSpPr>
            <a:spLocks noGrp="1"/>
          </p:cNvSpPr>
          <p:nvPr>
            <p:ph type="body"/>
          </p:nvPr>
        </p:nvSpPr>
        <p:spPr>
          <a:xfrm>
            <a:off x="838080" y="4098240"/>
            <a:ext cx="10515240" cy="20750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s-ES" sz="1800" spc="-1" strike="noStrike">
              <a:solidFill>
                <a:srgbClr val="000000"/>
              </a:solidFill>
              <a:latin typeface="Calibri"/>
            </a:endParaRPr>
          </a:p>
        </p:txBody>
      </p:sp>
      <p:sp>
        <p:nvSpPr>
          <p:cNvPr id="71" name="PlaceHolder 2"/>
          <p:cNvSpPr>
            <a:spLocks noGrp="1"/>
          </p:cNvSpPr>
          <p:nvPr>
            <p:ph type="body"/>
          </p:nvPr>
        </p:nvSpPr>
        <p:spPr>
          <a:xfrm>
            <a:off x="838080" y="1825560"/>
            <a:ext cx="5131080" cy="2075040"/>
          </a:xfrm>
          <a:prstGeom prst="rect">
            <a:avLst/>
          </a:prstGeom>
        </p:spPr>
        <p:txBody>
          <a:bodyPr lIns="0" rIns="0" tIns="0" bIns="0">
            <a:normAutofit/>
          </a:bodyPr>
          <a:p>
            <a:endParaRPr b="0" lang="es-ES" sz="2800" spc="-1" strike="noStrike">
              <a:solidFill>
                <a:srgbClr val="000000"/>
              </a:solidFill>
              <a:latin typeface="Calibri"/>
            </a:endParaRPr>
          </a:p>
        </p:txBody>
      </p:sp>
      <p:sp>
        <p:nvSpPr>
          <p:cNvPr id="72" name="PlaceHolder 3"/>
          <p:cNvSpPr>
            <a:spLocks noGrp="1"/>
          </p:cNvSpPr>
          <p:nvPr>
            <p:ph type="body"/>
          </p:nvPr>
        </p:nvSpPr>
        <p:spPr>
          <a:xfrm>
            <a:off x="6226200" y="1825560"/>
            <a:ext cx="5131080" cy="2075040"/>
          </a:xfrm>
          <a:prstGeom prst="rect">
            <a:avLst/>
          </a:prstGeom>
        </p:spPr>
        <p:txBody>
          <a:bodyPr lIns="0" rIns="0" tIns="0" bIns="0">
            <a:normAutofit/>
          </a:bodyPr>
          <a:p>
            <a:endParaRPr b="0" lang="es-ES" sz="2800" spc="-1" strike="noStrike">
              <a:solidFill>
                <a:srgbClr val="000000"/>
              </a:solidFill>
              <a:latin typeface="Calibri"/>
            </a:endParaRPr>
          </a:p>
        </p:txBody>
      </p:sp>
      <p:sp>
        <p:nvSpPr>
          <p:cNvPr id="73" name="PlaceHolder 4"/>
          <p:cNvSpPr>
            <a:spLocks noGrp="1"/>
          </p:cNvSpPr>
          <p:nvPr>
            <p:ph type="body"/>
          </p:nvPr>
        </p:nvSpPr>
        <p:spPr>
          <a:xfrm>
            <a:off x="838080" y="4098240"/>
            <a:ext cx="5131080" cy="2075040"/>
          </a:xfrm>
          <a:prstGeom prst="rect">
            <a:avLst/>
          </a:prstGeom>
        </p:spPr>
        <p:txBody>
          <a:bodyPr lIns="0" rIns="0" tIns="0" bIns="0">
            <a:normAutofit/>
          </a:bodyPr>
          <a:p>
            <a:endParaRPr b="0" lang="es-ES" sz="2800" spc="-1" strike="noStrike">
              <a:solidFill>
                <a:srgbClr val="000000"/>
              </a:solidFill>
              <a:latin typeface="Calibri"/>
            </a:endParaRPr>
          </a:p>
        </p:txBody>
      </p:sp>
      <p:sp>
        <p:nvSpPr>
          <p:cNvPr id="74" name="PlaceHolder 5"/>
          <p:cNvSpPr>
            <a:spLocks noGrp="1"/>
          </p:cNvSpPr>
          <p:nvPr>
            <p:ph type="body"/>
          </p:nvPr>
        </p:nvSpPr>
        <p:spPr>
          <a:xfrm>
            <a:off x="6226200" y="4098240"/>
            <a:ext cx="5131080" cy="20750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s-ES" sz="1800" spc="-1" strike="noStrike">
              <a:solidFill>
                <a:srgbClr val="000000"/>
              </a:solidFill>
              <a:latin typeface="Calibri"/>
            </a:endParaRPr>
          </a:p>
        </p:txBody>
      </p:sp>
      <p:sp>
        <p:nvSpPr>
          <p:cNvPr id="76" name="PlaceHolder 2"/>
          <p:cNvSpPr>
            <a:spLocks noGrp="1"/>
          </p:cNvSpPr>
          <p:nvPr>
            <p:ph type="body"/>
          </p:nvPr>
        </p:nvSpPr>
        <p:spPr>
          <a:xfrm>
            <a:off x="838080" y="1825560"/>
            <a:ext cx="3385800" cy="2075040"/>
          </a:xfrm>
          <a:prstGeom prst="rect">
            <a:avLst/>
          </a:prstGeom>
        </p:spPr>
        <p:txBody>
          <a:bodyPr lIns="0" rIns="0" tIns="0" bIns="0">
            <a:normAutofit/>
          </a:bodyPr>
          <a:p>
            <a:endParaRPr b="0" lang="es-ES" sz="2800" spc="-1" strike="noStrike">
              <a:solidFill>
                <a:srgbClr val="000000"/>
              </a:solidFill>
              <a:latin typeface="Calibri"/>
            </a:endParaRPr>
          </a:p>
        </p:txBody>
      </p:sp>
      <p:sp>
        <p:nvSpPr>
          <p:cNvPr id="77" name="PlaceHolder 3"/>
          <p:cNvSpPr>
            <a:spLocks noGrp="1"/>
          </p:cNvSpPr>
          <p:nvPr>
            <p:ph type="body"/>
          </p:nvPr>
        </p:nvSpPr>
        <p:spPr>
          <a:xfrm>
            <a:off x="4393440" y="1825560"/>
            <a:ext cx="3385800" cy="2075040"/>
          </a:xfrm>
          <a:prstGeom prst="rect">
            <a:avLst/>
          </a:prstGeom>
        </p:spPr>
        <p:txBody>
          <a:bodyPr lIns="0" rIns="0" tIns="0" bIns="0">
            <a:normAutofit/>
          </a:bodyPr>
          <a:p>
            <a:endParaRPr b="0" lang="es-ES" sz="2800" spc="-1" strike="noStrike">
              <a:solidFill>
                <a:srgbClr val="000000"/>
              </a:solidFill>
              <a:latin typeface="Calibri"/>
            </a:endParaRPr>
          </a:p>
        </p:txBody>
      </p:sp>
      <p:sp>
        <p:nvSpPr>
          <p:cNvPr id="78" name="PlaceHolder 4"/>
          <p:cNvSpPr>
            <a:spLocks noGrp="1"/>
          </p:cNvSpPr>
          <p:nvPr>
            <p:ph type="body"/>
          </p:nvPr>
        </p:nvSpPr>
        <p:spPr>
          <a:xfrm>
            <a:off x="7949160" y="1825560"/>
            <a:ext cx="3385800" cy="2075040"/>
          </a:xfrm>
          <a:prstGeom prst="rect">
            <a:avLst/>
          </a:prstGeom>
        </p:spPr>
        <p:txBody>
          <a:bodyPr lIns="0" rIns="0" tIns="0" bIns="0">
            <a:normAutofit/>
          </a:bodyPr>
          <a:p>
            <a:endParaRPr b="0" lang="es-ES" sz="2800" spc="-1" strike="noStrike">
              <a:solidFill>
                <a:srgbClr val="000000"/>
              </a:solidFill>
              <a:latin typeface="Calibri"/>
            </a:endParaRPr>
          </a:p>
        </p:txBody>
      </p:sp>
      <p:sp>
        <p:nvSpPr>
          <p:cNvPr id="79" name="PlaceHolder 5"/>
          <p:cNvSpPr>
            <a:spLocks noGrp="1"/>
          </p:cNvSpPr>
          <p:nvPr>
            <p:ph type="body"/>
          </p:nvPr>
        </p:nvSpPr>
        <p:spPr>
          <a:xfrm>
            <a:off x="838080" y="4098240"/>
            <a:ext cx="3385800" cy="2075040"/>
          </a:xfrm>
          <a:prstGeom prst="rect">
            <a:avLst/>
          </a:prstGeom>
        </p:spPr>
        <p:txBody>
          <a:bodyPr lIns="0" rIns="0" tIns="0" bIns="0">
            <a:normAutofit/>
          </a:bodyPr>
          <a:p>
            <a:endParaRPr b="0" lang="es-ES" sz="2800" spc="-1" strike="noStrike">
              <a:solidFill>
                <a:srgbClr val="000000"/>
              </a:solidFill>
              <a:latin typeface="Calibri"/>
            </a:endParaRPr>
          </a:p>
        </p:txBody>
      </p:sp>
      <p:sp>
        <p:nvSpPr>
          <p:cNvPr id="80" name="PlaceHolder 6"/>
          <p:cNvSpPr>
            <a:spLocks noGrp="1"/>
          </p:cNvSpPr>
          <p:nvPr>
            <p:ph type="body"/>
          </p:nvPr>
        </p:nvSpPr>
        <p:spPr>
          <a:xfrm>
            <a:off x="4393440" y="4098240"/>
            <a:ext cx="3385800" cy="2075040"/>
          </a:xfrm>
          <a:prstGeom prst="rect">
            <a:avLst/>
          </a:prstGeom>
        </p:spPr>
        <p:txBody>
          <a:bodyPr lIns="0" rIns="0" tIns="0" bIns="0">
            <a:normAutofit/>
          </a:bodyPr>
          <a:p>
            <a:endParaRPr b="0" lang="es-ES" sz="2800" spc="-1" strike="noStrike">
              <a:solidFill>
                <a:srgbClr val="000000"/>
              </a:solidFill>
              <a:latin typeface="Calibri"/>
            </a:endParaRPr>
          </a:p>
        </p:txBody>
      </p:sp>
      <p:sp>
        <p:nvSpPr>
          <p:cNvPr id="81" name="PlaceHolder 7"/>
          <p:cNvSpPr>
            <a:spLocks noGrp="1"/>
          </p:cNvSpPr>
          <p:nvPr>
            <p:ph type="body"/>
          </p:nvPr>
        </p:nvSpPr>
        <p:spPr>
          <a:xfrm>
            <a:off x="7949160" y="4098240"/>
            <a:ext cx="3385800" cy="20750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s-ES" sz="1800" spc="-1" strike="noStrike">
              <a:solidFill>
                <a:srgbClr val="000000"/>
              </a:solidFill>
              <a:latin typeface="Calibri"/>
            </a:endParaRPr>
          </a:p>
        </p:txBody>
      </p:sp>
      <p:sp>
        <p:nvSpPr>
          <p:cNvPr id="8" name="PlaceHolder 2"/>
          <p:cNvSpPr>
            <a:spLocks noGrp="1"/>
          </p:cNvSpPr>
          <p:nvPr>
            <p:ph type="body"/>
          </p:nvPr>
        </p:nvSpPr>
        <p:spPr>
          <a:xfrm>
            <a:off x="838080" y="1825560"/>
            <a:ext cx="10515240" cy="435096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s-ES" sz="1800" spc="-1" strike="noStrike">
              <a:solidFill>
                <a:srgbClr val="000000"/>
              </a:solidFill>
              <a:latin typeface="Calibri"/>
            </a:endParaRPr>
          </a:p>
        </p:txBody>
      </p:sp>
      <p:sp>
        <p:nvSpPr>
          <p:cNvPr id="10" name="PlaceHolder 2"/>
          <p:cNvSpPr>
            <a:spLocks noGrp="1"/>
          </p:cNvSpPr>
          <p:nvPr>
            <p:ph type="body"/>
          </p:nvPr>
        </p:nvSpPr>
        <p:spPr>
          <a:xfrm>
            <a:off x="838080" y="1825560"/>
            <a:ext cx="5131080" cy="4350960"/>
          </a:xfrm>
          <a:prstGeom prst="rect">
            <a:avLst/>
          </a:prstGeom>
        </p:spPr>
        <p:txBody>
          <a:bodyPr lIns="0" rIns="0" tIns="0" bIns="0">
            <a:normAutofit/>
          </a:bodyPr>
          <a:p>
            <a:endParaRPr b="0" lang="es-ES" sz="2800" spc="-1" strike="noStrike">
              <a:solidFill>
                <a:srgbClr val="000000"/>
              </a:solidFill>
              <a:latin typeface="Calibri"/>
            </a:endParaRPr>
          </a:p>
        </p:txBody>
      </p:sp>
      <p:sp>
        <p:nvSpPr>
          <p:cNvPr id="11" name="PlaceHolder 3"/>
          <p:cNvSpPr>
            <a:spLocks noGrp="1"/>
          </p:cNvSpPr>
          <p:nvPr>
            <p:ph type="body"/>
          </p:nvPr>
        </p:nvSpPr>
        <p:spPr>
          <a:xfrm>
            <a:off x="6226200" y="1825560"/>
            <a:ext cx="5131080" cy="435096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s-ES"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p:spPr>
        <p:txBody>
          <a:bodyPr lIns="0" rIns="0" tIns="0" bIns="0" anchor="ctr">
            <a:spAutoFit/>
          </a:bodyPr>
          <a:p>
            <a:pPr algn="ctr"/>
            <a:endParaRPr b="0" lang="es-E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s-ES" sz="1800" spc="-1" strike="noStrike">
              <a:solidFill>
                <a:srgbClr val="000000"/>
              </a:solidFill>
              <a:latin typeface="Calibri"/>
            </a:endParaRPr>
          </a:p>
        </p:txBody>
      </p:sp>
      <p:sp>
        <p:nvSpPr>
          <p:cNvPr id="15" name="PlaceHolder 2"/>
          <p:cNvSpPr>
            <a:spLocks noGrp="1"/>
          </p:cNvSpPr>
          <p:nvPr>
            <p:ph type="body"/>
          </p:nvPr>
        </p:nvSpPr>
        <p:spPr>
          <a:xfrm>
            <a:off x="838080" y="1825560"/>
            <a:ext cx="5131080" cy="2075040"/>
          </a:xfrm>
          <a:prstGeom prst="rect">
            <a:avLst/>
          </a:prstGeom>
        </p:spPr>
        <p:txBody>
          <a:bodyPr lIns="0" rIns="0" tIns="0" bIns="0">
            <a:normAutofit/>
          </a:bodyPr>
          <a:p>
            <a:endParaRPr b="0" lang="es-ES" sz="2800" spc="-1" strike="noStrike">
              <a:solidFill>
                <a:srgbClr val="000000"/>
              </a:solidFill>
              <a:latin typeface="Calibri"/>
            </a:endParaRPr>
          </a:p>
        </p:txBody>
      </p:sp>
      <p:sp>
        <p:nvSpPr>
          <p:cNvPr id="16" name="PlaceHolder 3"/>
          <p:cNvSpPr>
            <a:spLocks noGrp="1"/>
          </p:cNvSpPr>
          <p:nvPr>
            <p:ph type="body"/>
          </p:nvPr>
        </p:nvSpPr>
        <p:spPr>
          <a:xfrm>
            <a:off x="6226200" y="1825560"/>
            <a:ext cx="5131080" cy="4350960"/>
          </a:xfrm>
          <a:prstGeom prst="rect">
            <a:avLst/>
          </a:prstGeom>
        </p:spPr>
        <p:txBody>
          <a:bodyPr lIns="0" rIns="0" tIns="0" bIns="0">
            <a:normAutofit/>
          </a:bodyPr>
          <a:p>
            <a:endParaRPr b="0" lang="es-ES" sz="2800" spc="-1" strike="noStrike">
              <a:solidFill>
                <a:srgbClr val="000000"/>
              </a:solidFill>
              <a:latin typeface="Calibri"/>
            </a:endParaRPr>
          </a:p>
        </p:txBody>
      </p:sp>
      <p:sp>
        <p:nvSpPr>
          <p:cNvPr id="17" name="PlaceHolder 4"/>
          <p:cNvSpPr>
            <a:spLocks noGrp="1"/>
          </p:cNvSpPr>
          <p:nvPr>
            <p:ph type="body"/>
          </p:nvPr>
        </p:nvSpPr>
        <p:spPr>
          <a:xfrm>
            <a:off x="838080" y="4098240"/>
            <a:ext cx="5131080" cy="20750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s-ES" sz="1800" spc="-1" strike="noStrike">
              <a:solidFill>
                <a:srgbClr val="000000"/>
              </a:solidFill>
              <a:latin typeface="Calibri"/>
            </a:endParaRPr>
          </a:p>
        </p:txBody>
      </p:sp>
      <p:sp>
        <p:nvSpPr>
          <p:cNvPr id="19" name="PlaceHolder 2"/>
          <p:cNvSpPr>
            <a:spLocks noGrp="1"/>
          </p:cNvSpPr>
          <p:nvPr>
            <p:ph type="body"/>
          </p:nvPr>
        </p:nvSpPr>
        <p:spPr>
          <a:xfrm>
            <a:off x="838080" y="1825560"/>
            <a:ext cx="5131080" cy="4350960"/>
          </a:xfrm>
          <a:prstGeom prst="rect">
            <a:avLst/>
          </a:prstGeom>
        </p:spPr>
        <p:txBody>
          <a:bodyPr lIns="0" rIns="0" tIns="0" bIns="0">
            <a:normAutofit/>
          </a:bodyPr>
          <a:p>
            <a:endParaRPr b="0" lang="es-ES" sz="2800" spc="-1" strike="noStrike">
              <a:solidFill>
                <a:srgbClr val="000000"/>
              </a:solidFill>
              <a:latin typeface="Calibri"/>
            </a:endParaRPr>
          </a:p>
        </p:txBody>
      </p:sp>
      <p:sp>
        <p:nvSpPr>
          <p:cNvPr id="20" name="PlaceHolder 3"/>
          <p:cNvSpPr>
            <a:spLocks noGrp="1"/>
          </p:cNvSpPr>
          <p:nvPr>
            <p:ph type="body"/>
          </p:nvPr>
        </p:nvSpPr>
        <p:spPr>
          <a:xfrm>
            <a:off x="6226200" y="1825560"/>
            <a:ext cx="5131080" cy="2075040"/>
          </a:xfrm>
          <a:prstGeom prst="rect">
            <a:avLst/>
          </a:prstGeom>
        </p:spPr>
        <p:txBody>
          <a:bodyPr lIns="0" rIns="0" tIns="0" bIns="0">
            <a:normAutofit/>
          </a:bodyPr>
          <a:p>
            <a:endParaRPr b="0" lang="es-ES" sz="2800" spc="-1" strike="noStrike">
              <a:solidFill>
                <a:srgbClr val="000000"/>
              </a:solidFill>
              <a:latin typeface="Calibri"/>
            </a:endParaRPr>
          </a:p>
        </p:txBody>
      </p:sp>
      <p:sp>
        <p:nvSpPr>
          <p:cNvPr id="21" name="PlaceHolder 4"/>
          <p:cNvSpPr>
            <a:spLocks noGrp="1"/>
          </p:cNvSpPr>
          <p:nvPr>
            <p:ph type="body"/>
          </p:nvPr>
        </p:nvSpPr>
        <p:spPr>
          <a:xfrm>
            <a:off x="6226200" y="4098240"/>
            <a:ext cx="5131080" cy="20750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s-ES" sz="1800" spc="-1" strike="noStrike">
              <a:solidFill>
                <a:srgbClr val="000000"/>
              </a:solidFill>
              <a:latin typeface="Calibri"/>
            </a:endParaRPr>
          </a:p>
        </p:txBody>
      </p:sp>
      <p:sp>
        <p:nvSpPr>
          <p:cNvPr id="23" name="PlaceHolder 2"/>
          <p:cNvSpPr>
            <a:spLocks noGrp="1"/>
          </p:cNvSpPr>
          <p:nvPr>
            <p:ph type="body"/>
          </p:nvPr>
        </p:nvSpPr>
        <p:spPr>
          <a:xfrm>
            <a:off x="838080" y="1825560"/>
            <a:ext cx="5131080" cy="2075040"/>
          </a:xfrm>
          <a:prstGeom prst="rect">
            <a:avLst/>
          </a:prstGeom>
        </p:spPr>
        <p:txBody>
          <a:bodyPr lIns="0" rIns="0" tIns="0" bIns="0">
            <a:normAutofit/>
          </a:bodyPr>
          <a:p>
            <a:endParaRPr b="0" lang="es-ES" sz="2800" spc="-1" strike="noStrike">
              <a:solidFill>
                <a:srgbClr val="000000"/>
              </a:solidFill>
              <a:latin typeface="Calibri"/>
            </a:endParaRPr>
          </a:p>
        </p:txBody>
      </p:sp>
      <p:sp>
        <p:nvSpPr>
          <p:cNvPr id="24" name="PlaceHolder 3"/>
          <p:cNvSpPr>
            <a:spLocks noGrp="1"/>
          </p:cNvSpPr>
          <p:nvPr>
            <p:ph type="body"/>
          </p:nvPr>
        </p:nvSpPr>
        <p:spPr>
          <a:xfrm>
            <a:off x="6226200" y="1825560"/>
            <a:ext cx="5131080" cy="2075040"/>
          </a:xfrm>
          <a:prstGeom prst="rect">
            <a:avLst/>
          </a:prstGeom>
        </p:spPr>
        <p:txBody>
          <a:bodyPr lIns="0" rIns="0" tIns="0" bIns="0">
            <a:normAutofit/>
          </a:bodyPr>
          <a:p>
            <a:endParaRPr b="0" lang="es-ES" sz="2800" spc="-1" strike="noStrike">
              <a:solidFill>
                <a:srgbClr val="000000"/>
              </a:solidFill>
              <a:latin typeface="Calibri"/>
            </a:endParaRPr>
          </a:p>
        </p:txBody>
      </p:sp>
      <p:sp>
        <p:nvSpPr>
          <p:cNvPr id="25" name="PlaceHolder 4"/>
          <p:cNvSpPr>
            <a:spLocks noGrp="1"/>
          </p:cNvSpPr>
          <p:nvPr>
            <p:ph type="body"/>
          </p:nvPr>
        </p:nvSpPr>
        <p:spPr>
          <a:xfrm>
            <a:off x="838080" y="4098240"/>
            <a:ext cx="10515240" cy="20750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p:spPr>
        <p:txBody>
          <a:bodyPr anchor="b">
            <a:noAutofit/>
          </a:bodyPr>
          <a:p>
            <a:pPr algn="ctr">
              <a:lnSpc>
                <a:spcPct val="90000"/>
              </a:lnSpc>
            </a:pPr>
            <a:r>
              <a:rPr b="0" lang="es-ES" sz="6000" spc="-1" strike="noStrike">
                <a:solidFill>
                  <a:srgbClr val="000000"/>
                </a:solidFill>
                <a:latin typeface="Calibri Light"/>
              </a:rPr>
              <a:t>Haga clic para modificar el estilo de título del patrón</a:t>
            </a:r>
            <a:endParaRPr b="0" lang="es-ES" sz="6000" spc="-1" strike="noStrike">
              <a:solidFill>
                <a:srgbClr val="000000"/>
              </a:solidFill>
              <a:latin typeface="Calibri"/>
            </a:endParaRPr>
          </a:p>
        </p:txBody>
      </p:sp>
      <p:sp>
        <p:nvSpPr>
          <p:cNvPr id="1" name="PlaceHolder 2"/>
          <p:cNvSpPr>
            <a:spLocks noGrp="1"/>
          </p:cNvSpPr>
          <p:nvPr>
            <p:ph type="dt"/>
          </p:nvPr>
        </p:nvSpPr>
        <p:spPr>
          <a:xfrm>
            <a:off x="838080" y="6356520"/>
            <a:ext cx="2742840" cy="364680"/>
          </a:xfrm>
          <a:prstGeom prst="rect">
            <a:avLst/>
          </a:prstGeom>
        </p:spPr>
        <p:txBody>
          <a:bodyPr anchor="ctr">
            <a:noAutofit/>
          </a:bodyPr>
          <a:p>
            <a:pPr>
              <a:lnSpc>
                <a:spcPct val="100000"/>
              </a:lnSpc>
            </a:pPr>
            <a:fld id="{70DD5C23-2B75-4A95-9394-0680FA548B0A}" type="datetime">
              <a:rPr b="0" lang="es-ES" sz="1200" spc="-1" strike="noStrike">
                <a:solidFill>
                  <a:srgbClr val="8b8b8b"/>
                </a:solidFill>
                <a:latin typeface="Calibri"/>
              </a:rPr>
              <a:t>24/11/21</a:t>
            </a:fld>
            <a:endParaRPr b="0" lang="es-ES" sz="1200" spc="-1" strike="noStrike">
              <a:latin typeface="Times New Roman"/>
            </a:endParaRPr>
          </a:p>
        </p:txBody>
      </p:sp>
      <p:sp>
        <p:nvSpPr>
          <p:cNvPr id="2" name="PlaceHolder 3"/>
          <p:cNvSpPr>
            <a:spLocks noGrp="1"/>
          </p:cNvSpPr>
          <p:nvPr>
            <p:ph type="ftr"/>
          </p:nvPr>
        </p:nvSpPr>
        <p:spPr>
          <a:xfrm>
            <a:off x="4038480" y="6356520"/>
            <a:ext cx="4114440" cy="364680"/>
          </a:xfrm>
          <a:prstGeom prst="rect">
            <a:avLst/>
          </a:prstGeom>
        </p:spPr>
        <p:txBody>
          <a:bodyPr anchor="ctr">
            <a:noAutofit/>
          </a:bodyPr>
          <a:p>
            <a:endParaRPr b="0" lang="es-ES" sz="2400" spc="-1" strike="noStrike">
              <a:latin typeface="Times New Roman"/>
            </a:endParaRPr>
          </a:p>
        </p:txBody>
      </p:sp>
      <p:sp>
        <p:nvSpPr>
          <p:cNvPr id="3" name="PlaceHolder 4"/>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73769E40-9FDD-4C5E-98C4-4FB3300FA022}" type="slidenum">
              <a:rPr b="0" lang="es-ES" sz="1200" spc="-1" strike="noStrike">
                <a:solidFill>
                  <a:srgbClr val="8b8b8b"/>
                </a:solidFill>
                <a:latin typeface="Calibri"/>
              </a:rPr>
              <a:t>&lt;número&gt;</a:t>
            </a:fld>
            <a:endParaRPr b="0" lang="es-ES" sz="1200" spc="-1" strike="noStrike">
              <a:latin typeface="Times New Roman"/>
            </a:endParaRPr>
          </a:p>
        </p:txBody>
      </p:sp>
      <p:sp>
        <p:nvSpPr>
          <p:cNvPr id="4"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ES" sz="2800" spc="-1" strike="noStrike">
                <a:solidFill>
                  <a:srgbClr val="000000"/>
                </a:solidFill>
                <a:latin typeface="Calibri"/>
              </a:rPr>
              <a:t>Pulse para editar el formato de esquema del texto</a:t>
            </a:r>
            <a:endParaRPr b="0" lang="es-ES"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s-ES" sz="2000" spc="-1" strike="noStrike">
                <a:solidFill>
                  <a:srgbClr val="000000"/>
                </a:solidFill>
                <a:latin typeface="Calibri"/>
              </a:rPr>
              <a:t>Segundo nivel del esquema</a:t>
            </a:r>
            <a:endParaRPr b="0" lang="es-E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s-ES" sz="1800" spc="-1" strike="noStrike">
                <a:solidFill>
                  <a:srgbClr val="000000"/>
                </a:solidFill>
                <a:latin typeface="Calibri"/>
              </a:rPr>
              <a:t>Tercer nivel del esquema</a:t>
            </a:r>
            <a:endParaRPr b="0" lang="es-E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s-ES" sz="1800" spc="-1" strike="noStrike">
                <a:solidFill>
                  <a:srgbClr val="000000"/>
                </a:solidFill>
                <a:latin typeface="Calibri"/>
              </a:rPr>
              <a:t>Cuarto nivel del esquema</a:t>
            </a:r>
            <a:endParaRPr b="0" lang="es-E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s-ES" sz="2000" spc="-1" strike="noStrike">
                <a:solidFill>
                  <a:srgbClr val="000000"/>
                </a:solidFill>
                <a:latin typeface="Calibri"/>
              </a:rPr>
              <a:t>Quinto nivel del esquema</a:t>
            </a:r>
            <a:endParaRPr b="0" lang="es-E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s-ES" sz="2000" spc="-1" strike="noStrike">
                <a:solidFill>
                  <a:srgbClr val="000000"/>
                </a:solidFill>
                <a:latin typeface="Calibri"/>
              </a:rPr>
              <a:t>Sexto nivel del esquema</a:t>
            </a:r>
            <a:endParaRPr b="0" lang="es-E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s-ES" sz="2000" spc="-1" strike="noStrike">
                <a:solidFill>
                  <a:srgbClr val="000000"/>
                </a:solidFill>
                <a:latin typeface="Calibri"/>
              </a:rPr>
              <a:t>Séptimo nivel del esquema</a:t>
            </a:r>
            <a:endParaRPr b="0" lang="es-E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p:spPr>
        <p:txBody>
          <a:bodyPr anchor="ctr">
            <a:noAutofit/>
          </a:bodyPr>
          <a:p>
            <a:pPr>
              <a:lnSpc>
                <a:spcPct val="90000"/>
              </a:lnSpc>
            </a:pPr>
            <a:r>
              <a:rPr b="0" lang="es-ES" sz="4400" spc="-1" strike="noStrike">
                <a:solidFill>
                  <a:srgbClr val="000000"/>
                </a:solidFill>
                <a:latin typeface="Calibri Light"/>
              </a:rPr>
              <a:t>Haga clic para modificar el estilo de título del patrón</a:t>
            </a:r>
            <a:endParaRPr b="0" lang="es-ES" sz="4400" spc="-1" strike="noStrike">
              <a:solidFill>
                <a:srgbClr val="000000"/>
              </a:solidFill>
              <a:latin typeface="Calibri"/>
            </a:endParaRPr>
          </a:p>
        </p:txBody>
      </p:sp>
      <p:sp>
        <p:nvSpPr>
          <p:cNvPr id="42" name="PlaceHolder 2"/>
          <p:cNvSpPr>
            <a:spLocks noGrp="1"/>
          </p:cNvSpPr>
          <p:nvPr>
            <p:ph type="body"/>
          </p:nvPr>
        </p:nvSpPr>
        <p:spPr>
          <a:xfrm>
            <a:off x="838080" y="1825560"/>
            <a:ext cx="10515240" cy="4350960"/>
          </a:xfrm>
          <a:prstGeom prst="rect">
            <a:avLst/>
          </a:prstGeom>
        </p:spPr>
        <p:txBody>
          <a:bodyPr>
            <a:noAutofit/>
          </a:bodyPr>
          <a:p>
            <a:pPr marL="432000" indent="-324000">
              <a:lnSpc>
                <a:spcPct val="90000"/>
              </a:lnSpc>
              <a:spcBef>
                <a:spcPts val="1001"/>
              </a:spcBef>
              <a:buClr>
                <a:srgbClr val="000000"/>
              </a:buClr>
              <a:buSzPct val="45000"/>
              <a:buFont typeface="Wingdings" charset="2"/>
              <a:buChar char=""/>
            </a:pPr>
            <a:r>
              <a:rPr b="0" lang="es-ES" sz="2800" spc="-1" strike="noStrike">
                <a:solidFill>
                  <a:srgbClr val="000000"/>
                </a:solidFill>
                <a:latin typeface="Calibri"/>
              </a:rPr>
              <a:t>Haga clic para modificar el estilo de texto del patrón</a:t>
            </a:r>
            <a:endParaRPr b="0" lang="es-ES" sz="2800" spc="-1" strike="noStrike">
              <a:solidFill>
                <a:srgbClr val="000000"/>
              </a:solidFill>
              <a:latin typeface="Calibri"/>
            </a:endParaRPr>
          </a:p>
          <a:p>
            <a:pPr lvl="1" marL="864000" indent="-324000">
              <a:lnSpc>
                <a:spcPct val="90000"/>
              </a:lnSpc>
              <a:spcBef>
                <a:spcPts val="499"/>
              </a:spcBef>
              <a:buClr>
                <a:srgbClr val="000000"/>
              </a:buClr>
              <a:buSzPct val="75000"/>
              <a:buFont typeface="Symbol" charset="2"/>
              <a:buChar char=""/>
            </a:pPr>
            <a:r>
              <a:rPr b="0" lang="es-ES" sz="2400" spc="-1" strike="noStrike">
                <a:solidFill>
                  <a:srgbClr val="000000"/>
                </a:solidFill>
                <a:latin typeface="Calibri"/>
              </a:rPr>
              <a:t>Segundo nivel</a:t>
            </a:r>
            <a:endParaRPr b="0" lang="es-ES" sz="2400" spc="-1" strike="noStrike">
              <a:solidFill>
                <a:srgbClr val="000000"/>
              </a:solidFill>
              <a:latin typeface="Calibri"/>
            </a:endParaRPr>
          </a:p>
          <a:p>
            <a:pPr lvl="2" marL="1296000" indent="-288000">
              <a:lnSpc>
                <a:spcPct val="90000"/>
              </a:lnSpc>
              <a:spcBef>
                <a:spcPts val="499"/>
              </a:spcBef>
              <a:buClr>
                <a:srgbClr val="000000"/>
              </a:buClr>
              <a:buSzPct val="45000"/>
              <a:buFont typeface="Wingdings" charset="2"/>
              <a:buChar char=""/>
            </a:pPr>
            <a:r>
              <a:rPr b="0" lang="es-ES" sz="2000" spc="-1" strike="noStrike">
                <a:solidFill>
                  <a:srgbClr val="000000"/>
                </a:solidFill>
                <a:latin typeface="Calibri"/>
              </a:rPr>
              <a:t>Tercer nivel</a:t>
            </a:r>
            <a:endParaRPr b="0" lang="es-ES" sz="2000" spc="-1" strike="noStrike">
              <a:solidFill>
                <a:srgbClr val="000000"/>
              </a:solidFill>
              <a:latin typeface="Calibri"/>
            </a:endParaRPr>
          </a:p>
          <a:p>
            <a:pPr lvl="3" marL="1728000" indent="-216000">
              <a:lnSpc>
                <a:spcPct val="90000"/>
              </a:lnSpc>
              <a:spcBef>
                <a:spcPts val="499"/>
              </a:spcBef>
              <a:buClr>
                <a:srgbClr val="000000"/>
              </a:buClr>
              <a:buSzPct val="75000"/>
              <a:buFont typeface="Symbol" charset="2"/>
              <a:buChar char=""/>
            </a:pPr>
            <a:r>
              <a:rPr b="0" lang="es-ES" sz="1800" spc="-1" strike="noStrike">
                <a:solidFill>
                  <a:srgbClr val="000000"/>
                </a:solidFill>
                <a:latin typeface="Calibri"/>
              </a:rPr>
              <a:t>Cuarto nivel</a:t>
            </a:r>
            <a:endParaRPr b="0" lang="es-ES" sz="1800" spc="-1" strike="noStrike">
              <a:solidFill>
                <a:srgbClr val="000000"/>
              </a:solidFill>
              <a:latin typeface="Calibri"/>
            </a:endParaRPr>
          </a:p>
          <a:p>
            <a:pPr lvl="4" marL="2160000" indent="-216000">
              <a:lnSpc>
                <a:spcPct val="90000"/>
              </a:lnSpc>
              <a:spcBef>
                <a:spcPts val="499"/>
              </a:spcBef>
              <a:buClr>
                <a:srgbClr val="000000"/>
              </a:buClr>
              <a:buSzPct val="45000"/>
              <a:buFont typeface="Wingdings" charset="2"/>
              <a:buChar char=""/>
            </a:pPr>
            <a:r>
              <a:rPr b="0" lang="es-ES" sz="1800" spc="-1" strike="noStrike">
                <a:solidFill>
                  <a:srgbClr val="000000"/>
                </a:solidFill>
                <a:latin typeface="Calibri"/>
              </a:rPr>
              <a:t>Quinto nivel</a:t>
            </a:r>
            <a:endParaRPr b="0" lang="es-ES" sz="1800" spc="-1" strike="noStrike">
              <a:solidFill>
                <a:srgbClr val="000000"/>
              </a:solidFill>
              <a:latin typeface="Calibri"/>
            </a:endParaRPr>
          </a:p>
        </p:txBody>
      </p:sp>
      <p:sp>
        <p:nvSpPr>
          <p:cNvPr id="43" name="PlaceHolder 3"/>
          <p:cNvSpPr>
            <a:spLocks noGrp="1"/>
          </p:cNvSpPr>
          <p:nvPr>
            <p:ph type="dt"/>
          </p:nvPr>
        </p:nvSpPr>
        <p:spPr>
          <a:xfrm>
            <a:off x="838080" y="6356520"/>
            <a:ext cx="2742840" cy="364680"/>
          </a:xfrm>
          <a:prstGeom prst="rect">
            <a:avLst/>
          </a:prstGeom>
        </p:spPr>
        <p:txBody>
          <a:bodyPr anchor="ctr">
            <a:noAutofit/>
          </a:bodyPr>
          <a:p>
            <a:pPr>
              <a:lnSpc>
                <a:spcPct val="100000"/>
              </a:lnSpc>
            </a:pPr>
            <a:fld id="{A81FB6C6-CD74-40D8-A038-C0121605A078}" type="datetime">
              <a:rPr b="0" lang="es-ES" sz="1200" spc="-1" strike="noStrike">
                <a:solidFill>
                  <a:srgbClr val="8b8b8b"/>
                </a:solidFill>
                <a:latin typeface="Calibri"/>
              </a:rPr>
              <a:t>24/11/21</a:t>
            </a:fld>
            <a:endParaRPr b="0" lang="es-ES" sz="1200" spc="-1" strike="noStrike">
              <a:latin typeface="Times New Roman"/>
            </a:endParaRPr>
          </a:p>
        </p:txBody>
      </p:sp>
      <p:sp>
        <p:nvSpPr>
          <p:cNvPr id="44" name="PlaceHolder 4"/>
          <p:cNvSpPr>
            <a:spLocks noGrp="1"/>
          </p:cNvSpPr>
          <p:nvPr>
            <p:ph type="ftr"/>
          </p:nvPr>
        </p:nvSpPr>
        <p:spPr>
          <a:xfrm>
            <a:off x="4038480" y="6356520"/>
            <a:ext cx="4114440" cy="364680"/>
          </a:xfrm>
          <a:prstGeom prst="rect">
            <a:avLst/>
          </a:prstGeom>
        </p:spPr>
        <p:txBody>
          <a:bodyPr anchor="ctr">
            <a:noAutofit/>
          </a:bodyPr>
          <a:p>
            <a:endParaRPr b="0" lang="es-ES" sz="2400" spc="-1" strike="noStrike">
              <a:latin typeface="Times New Roman"/>
            </a:endParaRPr>
          </a:p>
        </p:txBody>
      </p:sp>
      <p:sp>
        <p:nvSpPr>
          <p:cNvPr id="45" name="PlaceHolder 5"/>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702B4474-81E5-40E7-BE22-1DD8CFB1D0E1}" type="slidenum">
              <a:rPr b="0" lang="es-ES" sz="1200" spc="-1" strike="noStrike">
                <a:solidFill>
                  <a:srgbClr val="8b8b8b"/>
                </a:solidFill>
                <a:latin typeface="Calibri"/>
              </a:rPr>
              <a:t>1</a:t>
            </a:fld>
            <a:endParaRPr b="0" lang="es-E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0.xml.rels><?xml version="1.0" encoding="UTF-8"?>
<Relationships xmlns="http://schemas.openxmlformats.org/package/2006/relationships"><Relationship Id="rId1" Type="http://schemas.openxmlformats.org/officeDocument/2006/relationships/image" Target="../media/image74.jpeg"/><Relationship Id="rId2" Type="http://schemas.openxmlformats.org/officeDocument/2006/relationships/slideLayout" Target="../slideLayouts/slideLayout13.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2.xml.rels><?xml version="1.0" encoding="UTF-8"?>
<Relationships xmlns="http://schemas.openxmlformats.org/package/2006/relationships"><Relationship Id="rId1" Type="http://schemas.openxmlformats.org/officeDocument/2006/relationships/image" Target="../media/image75.jpeg"/><Relationship Id="rId2" Type="http://schemas.openxmlformats.org/officeDocument/2006/relationships/slideLayout" Target="../slideLayouts/slideLayout13.xml"/>
</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9.xml.rels><?xml version="1.0" encoding="UTF-8"?>
<Relationships xmlns="http://schemas.openxmlformats.org/package/2006/relationships"><Relationship Id="rId1" Type="http://schemas.openxmlformats.org/officeDocument/2006/relationships/image" Target="../media/image76.jpe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hyperlink" Target="https://nodejs.org/api/os.html" TargetMode="External"/><Relationship Id="rId2" Type="http://schemas.openxmlformats.org/officeDocument/2006/relationships/hyperlink" Target="https://nodejs.org/api/os.html" TargetMode="External"/><Relationship Id="rId3" Type="http://schemas.openxmlformats.org/officeDocument/2006/relationships/image" Target="../media/image14.jpeg"/><Relationship Id="rId4" Type="http://schemas.openxmlformats.org/officeDocument/2006/relationships/slideLayout" Target="../slideLayouts/slideLayout13.xml"/>
</Relationships>
</file>

<file path=ppt/slides/_rels/slide110.xml.rels><?xml version="1.0" encoding="UTF-8"?>
<Relationships xmlns="http://schemas.openxmlformats.org/package/2006/relationships"><Relationship Id="rId1" Type="http://schemas.openxmlformats.org/officeDocument/2006/relationships/image" Target="../media/image77.jpeg"/><Relationship Id="rId2" Type="http://schemas.openxmlformats.org/officeDocument/2006/relationships/slideLayout" Target="../slideLayouts/slideLayout13.xml"/>
</Relationships>
</file>

<file path=ppt/slides/_rels/slide111.xml.rels><?xml version="1.0" encoding="UTF-8"?>
<Relationships xmlns="http://schemas.openxmlformats.org/package/2006/relationships"><Relationship Id="rId1" Type="http://schemas.openxmlformats.org/officeDocument/2006/relationships/image" Target="../media/image78.jpeg"/><Relationship Id="rId2" Type="http://schemas.openxmlformats.org/officeDocument/2006/relationships/slideLayout" Target="../slideLayouts/slideLayout13.xml"/>
</Relationships>
</file>

<file path=ppt/slides/_rels/slide1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5.xml.rels><?xml version="1.0" encoding="UTF-8"?>
<Relationships xmlns="http://schemas.openxmlformats.org/package/2006/relationships"><Relationship Id="rId1" Type="http://schemas.openxmlformats.org/officeDocument/2006/relationships/image" Target="../media/image79.jpeg"/><Relationship Id="rId2" Type="http://schemas.openxmlformats.org/officeDocument/2006/relationships/slideLayout" Target="../slideLayouts/slideLayout13.xml"/>
</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0.xml.rels><?xml version="1.0" encoding="UTF-8"?>
<Relationships xmlns="http://schemas.openxmlformats.org/package/2006/relationships"><Relationship Id="rId1" Type="http://schemas.openxmlformats.org/officeDocument/2006/relationships/image" Target="../media/image80.jpeg"/><Relationship Id="rId2" Type="http://schemas.openxmlformats.org/officeDocument/2006/relationships/slideLayout" Target="../slideLayouts/slideLayout13.xml"/>
</Relationships>
</file>

<file path=ppt/slides/_rels/slide121.xml.rels><?xml version="1.0" encoding="UTF-8"?>
<Relationships xmlns="http://schemas.openxmlformats.org/package/2006/relationships"><Relationship Id="rId1" Type="http://schemas.openxmlformats.org/officeDocument/2006/relationships/image" Target="../media/image81.jpeg"/><Relationship Id="rId2" Type="http://schemas.openxmlformats.org/officeDocument/2006/relationships/slideLayout" Target="../slideLayouts/slideLayout13.xml"/>
</Relationships>
</file>

<file path=ppt/slides/_rels/slide122.xml.rels><?xml version="1.0" encoding="UTF-8"?>
<Relationships xmlns="http://schemas.openxmlformats.org/package/2006/relationships"><Relationship Id="rId1" Type="http://schemas.openxmlformats.org/officeDocument/2006/relationships/image" Target="../media/image82.jpeg"/><Relationship Id="rId2" Type="http://schemas.openxmlformats.org/officeDocument/2006/relationships/image" Target="../media/image83.jpeg"/><Relationship Id="rId3" Type="http://schemas.openxmlformats.org/officeDocument/2006/relationships/slideLayout" Target="../slideLayouts/slideLayout13.xml"/>
</Relationships>
</file>

<file path=ppt/slides/_rels/slide123.xml.rels><?xml version="1.0" encoding="UTF-8"?>
<Relationships xmlns="http://schemas.openxmlformats.org/package/2006/relationships"><Relationship Id="rId1" Type="http://schemas.openxmlformats.org/officeDocument/2006/relationships/image" Target="../media/image84.jpeg"/><Relationship Id="rId2" Type="http://schemas.openxmlformats.org/officeDocument/2006/relationships/slideLayout" Target="../slideLayouts/slideLayout13.xml"/>
</Relationships>
</file>

<file path=ppt/slides/_rels/slide1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7.xml.rels><?xml version="1.0" encoding="UTF-8"?>
<Relationships xmlns="http://schemas.openxmlformats.org/package/2006/relationships"><Relationship Id="rId1" Type="http://schemas.openxmlformats.org/officeDocument/2006/relationships/image" Target="../media/image85.jpeg"/><Relationship Id="rId2" Type="http://schemas.openxmlformats.org/officeDocument/2006/relationships/slideLayout" Target="../slideLayouts/slideLayout13.xml"/>
</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2.xml.rels><?xml version="1.0" encoding="UTF-8"?>
<Relationships xmlns="http://schemas.openxmlformats.org/package/2006/relationships"><Relationship Id="rId1" Type="http://schemas.openxmlformats.org/officeDocument/2006/relationships/image" Target="../media/image86.jpeg"/><Relationship Id="rId2" Type="http://schemas.openxmlformats.org/officeDocument/2006/relationships/slideLayout" Target="../slideLayouts/slideLayout13.xml"/>
</Relationships>
</file>

<file path=ppt/slides/_rels/slide133.xml.rels><?xml version="1.0" encoding="UTF-8"?>
<Relationships xmlns="http://schemas.openxmlformats.org/package/2006/relationships"><Relationship Id="rId1" Type="http://schemas.openxmlformats.org/officeDocument/2006/relationships/image" Target="../media/image87.jpeg"/><Relationship Id="rId2" Type="http://schemas.openxmlformats.org/officeDocument/2006/relationships/slideLayout" Target="../slideLayouts/slideLayout13.xml"/>
</Relationships>
</file>

<file path=ppt/slides/_rels/slide1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6.xml.rels><?xml version="1.0" encoding="UTF-8"?>
<Relationships xmlns="http://schemas.openxmlformats.org/package/2006/relationships"><Relationship Id="rId1" Type="http://schemas.openxmlformats.org/officeDocument/2006/relationships/image" Target="../media/image88.jpeg"/><Relationship Id="rId2" Type="http://schemas.openxmlformats.org/officeDocument/2006/relationships/slideLayout" Target="../slideLayouts/slideLayout13.xml"/>
</Relationships>
</file>

<file path=ppt/slides/_rels/slide137.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slideLayout" Target="../slideLayouts/slideLayout13.xml"/>
</Relationships>
</file>

<file path=ppt/slides/_rels/slide1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13.xml"/>
</Relationships>
</file>

<file path=ppt/slides/_rels/slide1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1.xml.rels><?xml version="1.0" encoding="UTF-8"?>
<Relationships xmlns="http://schemas.openxmlformats.org/package/2006/relationships"><Relationship Id="rId1" Type="http://schemas.openxmlformats.org/officeDocument/2006/relationships/hyperlink" Target="https://www.tutorialspoint.com/expressjs/index.htm" TargetMode="External"/><Relationship Id="rId2" Type="http://schemas.openxmlformats.org/officeDocument/2006/relationships/hyperlink" Target="https://www.tutorialspoint.com/expressjs/index.htm" TargetMode="External"/><Relationship Id="rId3" Type="http://schemas.openxmlformats.org/officeDocument/2006/relationships/slideLayout" Target="../slideLayouts/slideLayout13.xml"/>
</Relationships>
</file>

<file path=ppt/slides/_rels/slide1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4.xml.rels><?xml version="1.0" encoding="UTF-8"?>
<Relationships xmlns="http://schemas.openxmlformats.org/package/2006/relationships"><Relationship Id="rId1" Type="http://schemas.openxmlformats.org/officeDocument/2006/relationships/hyperlink" Target="https://webpack.js.org/" TargetMode="External"/><Relationship Id="rId2" Type="http://schemas.openxmlformats.org/officeDocument/2006/relationships/hyperlink" Target="http://browserify.org/" TargetMode="External"/><Relationship Id="rId3" Type="http://schemas.openxmlformats.org/officeDocument/2006/relationships/slideLayout" Target="../slideLayouts/slideLayout13.xml"/>
</Relationships>
</file>

<file path=ppt/slides/_rels/slide145.xml.rels><?xml version="1.0" encoding="UTF-8"?>
<Relationships xmlns="http://schemas.openxmlformats.org/package/2006/relationships"><Relationship Id="rId1" Type="http://schemas.openxmlformats.org/officeDocument/2006/relationships/hyperlink" Target="https://github.com/socketio/socket.io-client-java" TargetMode="External"/><Relationship Id="rId2" Type="http://schemas.openxmlformats.org/officeDocument/2006/relationships/hyperlink" Target="https://github.com/socketio/socket.io-client-cpp" TargetMode="External"/><Relationship Id="rId3" Type="http://schemas.openxmlformats.org/officeDocument/2006/relationships/hyperlink" Target="https://github.com/socketio/socket.io-client-swift" TargetMode="External"/><Relationship Id="rId4" Type="http://schemas.openxmlformats.org/officeDocument/2006/relationships/hyperlink" Target="https://github.com/rikulo/socket.io-client-dart" TargetMode="External"/><Relationship Id="rId5" Type="http://schemas.openxmlformats.org/officeDocument/2006/relationships/hyperlink" Target="https://github.com/miguelgrinberg/python-socketio" TargetMode="External"/><Relationship Id="rId6" Type="http://schemas.openxmlformats.org/officeDocument/2006/relationships/hyperlink" Target="https://github.com/Quobject/SocketIoClientDotNet" TargetMode="External"/><Relationship Id="rId7" Type="http://schemas.openxmlformats.org/officeDocument/2006/relationships/slideLayout" Target="../slideLayouts/slideLayout13.xml"/>
</Relationships>
</file>

<file path=ppt/slides/_rels/slide1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13.xml"/>
</Relationships>
</file>

<file path=ppt/slides/_rels/slide1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hyperlink" Target="https://nodejs.org/api/fs.html" TargetMode="External"/><Relationship Id="rId2" Type="http://schemas.openxmlformats.org/officeDocument/2006/relationships/slideLayout" Target="../slideLayouts/slideLayout13.xml"/>
</Relationships>
</file>

<file path=ppt/slides/_rels/slide16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7.xml.rels><?xml version="1.0" encoding="UTF-8"?>
<Relationships xmlns="http://schemas.openxmlformats.org/package/2006/relationships"><Relationship Id="rId1" Type="http://schemas.openxmlformats.org/officeDocument/2006/relationships/hyperlink" Target="https://www.rethinkdb.com/blog/websocket-debugging/" TargetMode="External"/><Relationship Id="rId2" Type="http://schemas.openxmlformats.org/officeDocument/2006/relationships/slideLayout" Target="../slideLayouts/slideLayout13.xml"/>
</Relationships>
</file>

<file path=ppt/slides/_rels/slide16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4.xml.rels><?xml version="1.0" encoding="UTF-8"?>
<Relationships xmlns="http://schemas.openxmlformats.org/package/2006/relationships"><Relationship Id="rId1" Type="http://schemas.openxmlformats.org/officeDocument/2006/relationships/hyperlink" Target="https://nodejs.org/" TargetMode="External"/><Relationship Id="rId2" Type="http://schemas.openxmlformats.org/officeDocument/2006/relationships/slideLayout" Target="../slideLayouts/slideLayout13.xml"/>
</Relationships>
</file>

<file path=ppt/slides/_rels/slide18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9.xml.rels><?xml version="1.0" encoding="UTF-8"?>
<Relationships xmlns="http://schemas.openxmlformats.org/package/2006/relationships"><Relationship Id="rId1" Type="http://schemas.openxmlformats.org/officeDocument/2006/relationships/hyperlink" Target="https://github.com/socketio/socket.io" TargetMode="External"/><Relationship Id="rId2" Type="http://schemas.openxmlformats.org/officeDocument/2006/relationships/hyperlink" Target="https://github.com/socketio/socket.io" TargetMode="External"/><Relationship Id="rId3" Type="http://schemas.openxmlformats.org/officeDocument/2006/relationships/hyperlink" Target="https://github.com/socketio/socket.io-client" TargetMode="External"/><Relationship Id="rId4" Type="http://schemas.openxmlformats.org/officeDocument/2006/relationships/hyperlink" Target="https://github.com/socketio/socket.io-client" TargetMode="External"/><Relationship Id="rId5"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image" Target="../media/image18.jpeg"/><Relationship Id="rId3" Type="http://schemas.openxmlformats.org/officeDocument/2006/relationships/slideLayout" Target="../slideLayouts/slideLayout13.xml"/>
</Relationships>
</file>

<file path=ppt/slides/_rels/slide19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hyperlink" Target="http://www.sitepoint.com/web-foundations/mime-types-complete-list/" TargetMode="External"/><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image" Target="../media/image22.jpeg"/><Relationship Id="rId3" Type="http://schemas.openxmlformats.org/officeDocument/2006/relationships/image" Target="../media/image23.jpeg"/><Relationship Id="rId4" Type="http://schemas.openxmlformats.org/officeDocument/2006/relationships/image" Target="../media/image24.jpeg"/><Relationship Id="rId5"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hyperlink" Target="https://nodejs.org/es/" TargetMode="External"/><Relationship Id="rId2" Type="http://schemas.openxmlformats.org/officeDocument/2006/relationships/image" Target="../media/image3.png"/><Relationship Id="rId3"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image" Target="../media/image26.jpeg"/><Relationship Id="rId3"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27.jpe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image" Target="../media/image29.jpeg"/><Relationship Id="rId3" Type="http://schemas.openxmlformats.org/officeDocument/2006/relationships/image" Target="../media/image30.jpeg"/><Relationship Id="rId4"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31.jpe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32.jpeg"/><Relationship Id="rId2" Type="http://schemas.openxmlformats.org/officeDocument/2006/relationships/image" Target="../media/image33.jpeg"/><Relationship Id="rId3" Type="http://schemas.openxmlformats.org/officeDocument/2006/relationships/image" Target="../media/image34.jpeg"/><Relationship Id="rId4" Type="http://schemas.openxmlformats.org/officeDocument/2006/relationships/image" Target="../media/image35.jpeg"/><Relationship Id="rId5"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36.jpeg"/><Relationship Id="rId2" Type="http://schemas.openxmlformats.org/officeDocument/2006/relationships/image" Target="../media/image37.jpeg"/><Relationship Id="rId3"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hyperlink" Target="https://www.npmjs.com/" TargetMode="External"/><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38.jpe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39.jpeg"/><Relationship Id="rId2" Type="http://schemas.openxmlformats.org/officeDocument/2006/relationships/image" Target="../media/image40.jpeg"/><Relationship Id="rId3"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41.jpeg"/><Relationship Id="rId2" Type="http://schemas.openxmlformats.org/officeDocument/2006/relationships/image" Target="../media/image42.jpeg"/><Relationship Id="rId3"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hyperlink" Target="https://github.com/felixge/node-formidable" TargetMode="External"/><Relationship Id="rId2"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43.jpeg"/><Relationship Id="rId2"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44.jpeg"/><Relationship Id="rId2" Type="http://schemas.openxmlformats.org/officeDocument/2006/relationships/image" Target="../media/image45.jpeg"/><Relationship Id="rId3" Type="http://schemas.openxmlformats.org/officeDocument/2006/relationships/image" Target="../media/image46.jpeg"/><Relationship Id="rId4"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hyperlink" Target="http://phpya.com.ar/temarios/descripcion.php?punto=2&amp;cod=68&amp;inicio=0" TargetMode="External"/><Relationship Id="rId2" Type="http://schemas.openxmlformats.org/officeDocument/2006/relationships/hyperlink" Target="http://phpya.com.ar/temarios/descripcion.php?punto=19&amp;cod=40&amp;inicio=10" TargetMode="External"/><Relationship Id="rId3"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image" Target="../media/image47.jpeg"/><Relationship Id="rId2"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image" Target="../media/image48.jpeg"/><Relationship Id="rId2"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image" Target="../media/image49.jpeg"/><Relationship Id="rId2"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image" Target="../media/image50.jpeg"/><Relationship Id="rId2" Type="http://schemas.openxmlformats.org/officeDocument/2006/relationships/image" Target="../media/image51.jpeg"/><Relationship Id="rId3" Type="http://schemas.openxmlformats.org/officeDocument/2006/relationships/image" Target="../media/image52.jpeg"/><Relationship Id="rId4" Type="http://schemas.openxmlformats.org/officeDocument/2006/relationships/hyperlink" Target="https://github.com/felixge/node-mysql/" TargetMode="External"/><Relationship Id="rId5"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image" Target="../media/image53.jpeg"/><Relationship Id="rId2"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image" Target="../media/image54.jpe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hyperlink" Target="https://code.visualstudio.com/download" TargetMode="External"/><Relationship Id="rId2" Type="http://schemas.openxmlformats.org/officeDocument/2006/relationships/hyperlink" Target="https://code.visualstudio.com/download" TargetMode="Externa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image" Target="../media/image55.jpeg"/><Relationship Id="rId2" Type="http://schemas.openxmlformats.org/officeDocument/2006/relationships/image" Target="../media/image56.jpeg"/><Relationship Id="rId3"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image" Target="../media/image57.jpeg"/><Relationship Id="rId2"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image" Target="../media/image58.jpeg"/><Relationship Id="rId2"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image" Target="../media/image59.jpeg"/><Relationship Id="rId2"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image" Target="../media/image60.jpeg"/><Relationship Id="rId2" Type="http://schemas.openxmlformats.org/officeDocument/2006/relationships/image" Target="../media/image61.jpeg"/><Relationship Id="rId3" Type="http://schemas.openxmlformats.org/officeDocument/2006/relationships/image" Target="../media/image62.jpeg"/><Relationship Id="rId4"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2.xml.rels><?xml version="1.0" encoding="UTF-8"?>
<Relationships xmlns="http://schemas.openxmlformats.org/package/2006/relationships"><Relationship Id="rId1" Type="http://schemas.openxmlformats.org/officeDocument/2006/relationships/image" Target="../media/image63.jpeg"/><Relationship Id="rId2" Type="http://schemas.openxmlformats.org/officeDocument/2006/relationships/slideLayout" Target="../slideLayouts/slideLayout13.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5.xml.rels><?xml version="1.0" encoding="UTF-8"?>
<Relationships xmlns="http://schemas.openxmlformats.org/package/2006/relationships"><Relationship Id="rId1" Type="http://schemas.openxmlformats.org/officeDocument/2006/relationships/image" Target="../media/image64.jpeg"/><Relationship Id="rId2" Type="http://schemas.openxmlformats.org/officeDocument/2006/relationships/slideLayout" Target="../slideLayouts/slideLayout13.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9.xml.rels><?xml version="1.0" encoding="UTF-8"?>
<Relationships xmlns="http://schemas.openxmlformats.org/package/2006/relationships"><Relationship Id="rId1" Type="http://schemas.openxmlformats.org/officeDocument/2006/relationships/hyperlink" Target="http://handlebarsjs.com/" TargetMode="External"/><Relationship Id="rId2" Type="http://schemas.openxmlformats.org/officeDocument/2006/relationships/image" Target="../media/image65.jpeg"/><Relationship Id="rId3" Type="http://schemas.openxmlformats.org/officeDocument/2006/relationships/image" Target="../media/image66.jpeg"/><Relationship Id="rId4"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0.xml.rels><?xml version="1.0" encoding="UTF-8"?>
<Relationships xmlns="http://schemas.openxmlformats.org/package/2006/relationships"><Relationship Id="rId1" Type="http://schemas.openxmlformats.org/officeDocument/2006/relationships/hyperlink" Target="http://localhost:8080/paginas/javascriptya/nodejsya/detalleconcepto.php?punto=15&amp;codigo=15&amp;inicio=0" TargetMode="External"/><Relationship Id="rId2" Type="http://schemas.openxmlformats.org/officeDocument/2006/relationships/slideLayout" Target="../slideLayouts/slideLayout13.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2.xml.rels><?xml version="1.0" encoding="UTF-8"?>
<Relationships xmlns="http://schemas.openxmlformats.org/package/2006/relationships"><Relationship Id="rId1" Type="http://schemas.openxmlformats.org/officeDocument/2006/relationships/image" Target="../media/image67.jpeg"/><Relationship Id="rId2" Type="http://schemas.openxmlformats.org/officeDocument/2006/relationships/slideLayout" Target="../slideLayouts/slideLayout13.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5.xml.rels><?xml version="1.0" encoding="UTF-8"?>
<Relationships xmlns="http://schemas.openxmlformats.org/package/2006/relationships"><Relationship Id="rId1" Type="http://schemas.openxmlformats.org/officeDocument/2006/relationships/image" Target="../media/image68.jpeg"/><Relationship Id="rId2" Type="http://schemas.openxmlformats.org/officeDocument/2006/relationships/slideLayout" Target="../slideLayouts/slideLayout13.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13.xml"/>
</Relationships>
</file>

<file path=ppt/slides/_rels/slide90.xml.rels><?xml version="1.0" encoding="UTF-8"?>
<Relationships xmlns="http://schemas.openxmlformats.org/package/2006/relationships"><Relationship Id="rId1" Type="http://schemas.openxmlformats.org/officeDocument/2006/relationships/image" Target="../media/image69.jpeg"/><Relationship Id="rId2" Type="http://schemas.openxmlformats.org/officeDocument/2006/relationships/slideLayout" Target="../slideLayouts/slideLayout13.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2.xml.rels><?xml version="1.0" encoding="UTF-8"?>
<Relationships xmlns="http://schemas.openxmlformats.org/package/2006/relationships"><Relationship Id="rId1" Type="http://schemas.openxmlformats.org/officeDocument/2006/relationships/image" Target="../media/image70.jpeg"/><Relationship Id="rId2" Type="http://schemas.openxmlformats.org/officeDocument/2006/relationships/slideLayout" Target="../slideLayouts/slideLayout13.xml"/>
</Relationships>
</file>

<file path=ppt/slides/_rels/slide9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4.xml.rels><?xml version="1.0" encoding="UTF-8"?>
<Relationships xmlns="http://schemas.openxmlformats.org/package/2006/relationships"><Relationship Id="rId1" Type="http://schemas.openxmlformats.org/officeDocument/2006/relationships/image" Target="../media/image71.jpeg"/><Relationship Id="rId2" Type="http://schemas.openxmlformats.org/officeDocument/2006/relationships/slideLayout" Target="../slideLayouts/slideLayout13.xml"/>
</Relationships>
</file>

<file path=ppt/slides/_rels/slide9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6.xml.rels><?xml version="1.0" encoding="UTF-8"?>
<Relationships xmlns="http://schemas.openxmlformats.org/package/2006/relationships"><Relationship Id="rId1" Type="http://schemas.openxmlformats.org/officeDocument/2006/relationships/image" Target="../media/image72.jpeg"/><Relationship Id="rId2" Type="http://schemas.openxmlformats.org/officeDocument/2006/relationships/slideLayout" Target="../slideLayouts/slideLayout13.xml"/>
</Relationships>
</file>

<file path=ppt/slides/_rels/slide9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8.xml.rels><?xml version="1.0" encoding="UTF-8"?>
<Relationships xmlns="http://schemas.openxmlformats.org/package/2006/relationships"><Relationship Id="rId1" Type="http://schemas.openxmlformats.org/officeDocument/2006/relationships/image" Target="../media/image73.jpeg"/><Relationship Id="rId2" Type="http://schemas.openxmlformats.org/officeDocument/2006/relationships/slideLayout" Target="../slideLayouts/slideLayout13.xml"/>
</Relationships>
</file>

<file path=ppt/slides/_rels/slide9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2" name="Imagen 3" descr=""/>
          <p:cNvPicPr/>
          <p:nvPr/>
        </p:nvPicPr>
        <p:blipFill>
          <a:blip r:embed="rId1"/>
          <a:stretch/>
        </p:blipFill>
        <p:spPr>
          <a:xfrm>
            <a:off x="1990080" y="1541880"/>
            <a:ext cx="7781040" cy="4374360"/>
          </a:xfrm>
          <a:prstGeom prst="rect">
            <a:avLst/>
          </a:prstGeom>
          <a:ln>
            <a:noFill/>
          </a:ln>
        </p:spPr>
      </p:pic>
      <p:pic>
        <p:nvPicPr>
          <p:cNvPr id="83" name="Imagen 5" descr=""/>
          <p:cNvPicPr/>
          <p:nvPr/>
        </p:nvPicPr>
        <p:blipFill>
          <a:blip r:embed="rId2"/>
          <a:stretch/>
        </p:blipFill>
        <p:spPr>
          <a:xfrm>
            <a:off x="423720" y="454320"/>
            <a:ext cx="3179880" cy="1723680"/>
          </a:xfrm>
          <a:prstGeom prst="rect">
            <a:avLst/>
          </a:prstGeom>
          <a:ln>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CustomShape 1"/>
          <p:cNvSpPr/>
          <p:nvPr/>
        </p:nvSpPr>
        <p:spPr>
          <a:xfrm>
            <a:off x="322560" y="230040"/>
            <a:ext cx="6517080" cy="47484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3 - Consumir módulo del núcleo de Node.js</a:t>
            </a:r>
            <a:endParaRPr b="0" lang="es-ES" sz="1800" spc="-1" strike="noStrike">
              <a:latin typeface="Arial"/>
            </a:endParaRPr>
          </a:p>
        </p:txBody>
      </p:sp>
      <p:sp>
        <p:nvSpPr>
          <p:cNvPr id="133" name="CustomShape 2"/>
          <p:cNvSpPr/>
          <p:nvPr/>
        </p:nvSpPr>
        <p:spPr>
          <a:xfrm>
            <a:off x="2967480" y="1263960"/>
            <a:ext cx="4966200" cy="5612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Hemos visto que para utilizar la funcionalidad de un módulo en Node.js debemos llamar a la función require pasando entre comillas el nombre del módulo.</a:t>
            </a:r>
            <a:endParaRPr b="0" lang="es-ES" sz="1200" spc="-1" strike="noStrike">
              <a:latin typeface="Arial"/>
            </a:endParaRPr>
          </a:p>
        </p:txBody>
      </p:sp>
      <p:sp>
        <p:nvSpPr>
          <p:cNvPr id="134" name="CustomShape 3"/>
          <p:cNvSpPr/>
          <p:nvPr/>
        </p:nvSpPr>
        <p:spPr>
          <a:xfrm>
            <a:off x="2994120" y="2061720"/>
            <a:ext cx="4957200" cy="8064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La plataforma Node.js incorpora una serie de módulos de uso muy común en los programas que los incorpora el núcleo de Node.js y que se encuentran codificados en C++ para mayor eficiencia.</a:t>
            </a:r>
            <a:endParaRPr b="0" lang="es-ES" sz="1200" spc="-1" strike="noStrike">
              <a:latin typeface="Arial"/>
            </a:endParaRPr>
          </a:p>
        </p:txBody>
      </p:sp>
      <p:sp>
        <p:nvSpPr>
          <p:cNvPr id="135" name="CustomShape 4"/>
          <p:cNvSpPr/>
          <p:nvPr/>
        </p:nvSpPr>
        <p:spPr>
          <a:xfrm>
            <a:off x="3083760" y="3173400"/>
            <a:ext cx="4912200" cy="6721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Para utilizar los módulos del núcleo también utilizamos la función require indicando el nombre del módulo.</a:t>
            </a:r>
            <a:endParaRPr b="0" lang="es-ES" sz="1200" spc="-1" strike="noStrike">
              <a:latin typeface="Arial"/>
            </a:endParaRPr>
          </a:p>
        </p:txBody>
      </p:sp>
      <p:sp>
        <p:nvSpPr>
          <p:cNvPr id="136" name="CustomShape 5"/>
          <p:cNvSpPr/>
          <p:nvPr/>
        </p:nvSpPr>
        <p:spPr>
          <a:xfrm>
            <a:off x="3128760" y="4321080"/>
            <a:ext cx="4912200" cy="7077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Algunos de los módulos del núcleo de Node.js son: os, fs, http, url, net, path, process, dns etc..</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3"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684"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685" name="CustomShape 3"/>
          <p:cNvSpPr/>
          <p:nvPr/>
        </p:nvSpPr>
        <p:spPr>
          <a:xfrm>
            <a:off x="358560" y="365040"/>
            <a:ext cx="4105440" cy="4593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En el navegador podemos ver:</a:t>
            </a:r>
            <a:endParaRPr b="0" lang="es-ES" sz="1200" spc="-1" strike="noStrike">
              <a:latin typeface="Arial"/>
            </a:endParaRPr>
          </a:p>
        </p:txBody>
      </p:sp>
      <p:pic>
        <p:nvPicPr>
          <p:cNvPr id="686" name="Picture 2" descr=""/>
          <p:cNvPicPr/>
          <p:nvPr/>
        </p:nvPicPr>
        <p:blipFill>
          <a:blip r:embed="rId1"/>
          <a:stretch/>
        </p:blipFill>
        <p:spPr>
          <a:xfrm>
            <a:off x="2540160" y="1577880"/>
            <a:ext cx="6848280" cy="4095360"/>
          </a:xfrm>
          <a:prstGeom prst="rect">
            <a:avLst/>
          </a:prstGeom>
          <a:ln>
            <a:noFill/>
          </a:ln>
          <a:effectLst>
            <a:outerShdw dist="139498" dir="2700000">
              <a:srgbClr val="333333">
                <a:alpha val="65000"/>
              </a:srgbClr>
            </a:outerShdw>
          </a:effectLst>
        </p:spPr>
      </p:pic>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7"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688"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689" name="CustomShape 3"/>
          <p:cNvSpPr/>
          <p:nvPr/>
        </p:nvSpPr>
        <p:spPr>
          <a:xfrm>
            <a:off x="466200" y="365040"/>
            <a:ext cx="4670280" cy="5040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Cuando se presiona el botón submit se captura la ruta y procedemos a consultar el código y cargar la plantilla formulariomodifica.hbs:</a:t>
            </a:r>
            <a:endParaRPr b="0" lang="es-ES" sz="1200" spc="-1" strike="noStrike">
              <a:latin typeface="Arial"/>
            </a:endParaRPr>
          </a:p>
        </p:txBody>
      </p:sp>
      <p:sp>
        <p:nvSpPr>
          <p:cNvPr id="690" name="CustomShape 4"/>
          <p:cNvSpPr/>
          <p:nvPr/>
        </p:nvSpPr>
        <p:spPr>
          <a:xfrm>
            <a:off x="672480" y="3702600"/>
            <a:ext cx="7377480" cy="4118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La plantilla formulariomodifica.hbs muestra la descripción y precio actual del artículo y almacena en un campo hidden el código de artículo que estamos modificando:</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1"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692"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693" name="CustomShape 3"/>
          <p:cNvSpPr/>
          <p:nvPr/>
        </p:nvSpPr>
        <p:spPr>
          <a:xfrm>
            <a:off x="313920" y="365040"/>
            <a:ext cx="3388320" cy="5040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En el navegador podemos ver:</a:t>
            </a:r>
            <a:endParaRPr b="0" lang="es-ES" sz="1200" spc="-1" strike="noStrike">
              <a:latin typeface="Arial"/>
            </a:endParaRPr>
          </a:p>
        </p:txBody>
      </p:sp>
      <p:pic>
        <p:nvPicPr>
          <p:cNvPr id="694" name="Picture 2" descr=""/>
          <p:cNvPicPr/>
          <p:nvPr/>
        </p:nvPicPr>
        <p:blipFill>
          <a:blip r:embed="rId1"/>
          <a:stretch/>
        </p:blipFill>
        <p:spPr>
          <a:xfrm>
            <a:off x="2178360" y="1585800"/>
            <a:ext cx="7248240" cy="4086000"/>
          </a:xfrm>
          <a:prstGeom prst="rect">
            <a:avLst/>
          </a:prstGeom>
          <a:ln>
            <a:noFill/>
          </a:ln>
          <a:effectLst>
            <a:outerShdw dist="139498" dir="2700000">
              <a:srgbClr val="333333">
                <a:alpha val="65000"/>
              </a:srgbClr>
            </a:outerShdw>
          </a:effectLst>
        </p:spPr>
      </p:pic>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5"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696"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697" name="CustomShape 3"/>
          <p:cNvSpPr/>
          <p:nvPr/>
        </p:nvSpPr>
        <p:spPr>
          <a:xfrm>
            <a:off x="304920" y="365040"/>
            <a:ext cx="4544640" cy="4683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Cuando se presiona el botón 'submit' procedemos a capturar la ruta mediante el método:</a:t>
            </a:r>
            <a:endParaRPr b="0" lang="es-ES" sz="1200" spc="-1" strike="noStrike">
              <a:latin typeface="Arial"/>
            </a:endParaRPr>
          </a:p>
        </p:txBody>
      </p:sp>
      <p:sp>
        <p:nvSpPr>
          <p:cNvPr id="698" name="CustomShape 4"/>
          <p:cNvSpPr/>
          <p:nvPr/>
        </p:nvSpPr>
        <p:spPr>
          <a:xfrm>
            <a:off x="2393640" y="4213440"/>
            <a:ext cx="6185160" cy="967680"/>
          </a:xfrm>
          <a:prstGeom prst="doubleWave">
            <a:avLst>
              <a:gd name="adj1" fmla="val 6250"/>
              <a:gd name="adj2" fmla="val 0"/>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En este algoritmo procedemos a modificar una fila de la tabla artículos y mostrar un mensaje que la modificación fue hecha.</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9"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700"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701" name="CustomShape 3"/>
          <p:cNvSpPr/>
          <p:nvPr/>
        </p:nvSpPr>
        <p:spPr>
          <a:xfrm>
            <a:off x="358560" y="230040"/>
            <a:ext cx="8516160" cy="42372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endParaRPr b="0" lang="es-ES" sz="1800" spc="-1" strike="noStrike">
              <a:latin typeface="Arial"/>
            </a:endParaRPr>
          </a:p>
          <a:p>
            <a:pPr>
              <a:lnSpc>
                <a:spcPct val="100000"/>
              </a:lnSpc>
            </a:pPr>
            <a:endParaRPr b="0" lang="es-ES" sz="1800" spc="-1" strike="noStrike">
              <a:latin typeface="Arial"/>
            </a:endParaRPr>
          </a:p>
          <a:p>
            <a:pPr>
              <a:lnSpc>
                <a:spcPct val="100000"/>
              </a:lnSpc>
            </a:pPr>
            <a:r>
              <a:rPr b="1" lang="es-ES" sz="1800" spc="-1" strike="noStrike">
                <a:solidFill>
                  <a:srgbClr val="ffffff"/>
                </a:solidFill>
                <a:latin typeface="Calibri"/>
              </a:rPr>
              <a:t>22 - Framework Express - Creación y lectura de cookies</a:t>
            </a:r>
            <a:endParaRPr b="0" lang="es-ES" sz="1800" spc="-1" strike="noStrike">
              <a:latin typeface="Arial"/>
            </a:endParaRPr>
          </a:p>
          <a:p>
            <a:pPr>
              <a:lnSpc>
                <a:spcPct val="100000"/>
              </a:lnSpc>
            </a:pPr>
            <a:br/>
            <a:endParaRPr b="0" lang="es-ES" sz="1800" spc="-1" strike="noStrike">
              <a:latin typeface="Arial"/>
            </a:endParaRPr>
          </a:p>
        </p:txBody>
      </p:sp>
      <p:sp>
        <p:nvSpPr>
          <p:cNvPr id="702" name="CustomShape 4"/>
          <p:cNvSpPr/>
          <p:nvPr/>
        </p:nvSpPr>
        <p:spPr>
          <a:xfrm>
            <a:off x="3335040" y="1174320"/>
            <a:ext cx="5306760" cy="6508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Otro recurso muy común en una web es el tratamiento de cookies. El Framework Express enlaza un módulo llamado "cookie-parser" que nos facilita su creación y consulta en nuestro programa.</a:t>
            </a:r>
            <a:endParaRPr b="0" lang="es-ES" sz="1200" spc="-1" strike="noStrike">
              <a:latin typeface="Arial"/>
            </a:endParaRPr>
          </a:p>
        </p:txBody>
      </p:sp>
      <p:sp>
        <p:nvSpPr>
          <p:cNvPr id="703" name="CustomShape 5"/>
          <p:cNvSpPr/>
          <p:nvPr/>
        </p:nvSpPr>
        <p:spPr>
          <a:xfrm>
            <a:off x="887400" y="2438280"/>
            <a:ext cx="2115360" cy="39420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Problema</a:t>
            </a:r>
            <a:endParaRPr b="0" lang="es-ES" sz="1800" spc="-1" strike="noStrike">
              <a:latin typeface="Arial"/>
            </a:endParaRPr>
          </a:p>
        </p:txBody>
      </p:sp>
      <p:sp>
        <p:nvSpPr>
          <p:cNvPr id="704" name="CustomShape 6"/>
          <p:cNvSpPr/>
          <p:nvPr/>
        </p:nvSpPr>
        <p:spPr>
          <a:xfrm>
            <a:off x="3110760" y="3489840"/>
            <a:ext cx="4903200" cy="7527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Crear un formulario de login que permita ingresa el mail y la clave de un usuario. Crear luego al presionar el botón submit una cookie llamada "mail" que almacene el mail ingresado por el usuario.</a:t>
            </a:r>
            <a:endParaRPr b="0" lang="es-ES" sz="1200" spc="-1" strike="noStrike">
              <a:latin typeface="Arial"/>
            </a:endParaRPr>
          </a:p>
        </p:txBody>
      </p:sp>
      <p:sp>
        <p:nvSpPr>
          <p:cNvPr id="705" name="CustomShape 7"/>
          <p:cNvSpPr/>
          <p:nvPr/>
        </p:nvSpPr>
        <p:spPr>
          <a:xfrm>
            <a:off x="3003120" y="4617000"/>
            <a:ext cx="4912200" cy="6897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Cada vez que se ingrese al formulario de login si existe la cookie "mail" mostrar su contenido en el control "text" para que el visitante no tenga que ingresarla nuevamente.</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6"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707"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708" name="CustomShape 3"/>
          <p:cNvSpPr/>
          <p:nvPr/>
        </p:nvSpPr>
        <p:spPr>
          <a:xfrm>
            <a:off x="197280" y="230040"/>
            <a:ext cx="2124360" cy="394200"/>
          </a:xfrm>
          <a:prstGeom prst="flowChartDecision">
            <a:avLst/>
          </a:prstGeom>
          <a:solidFill>
            <a:srgbClr val="000000"/>
          </a:solidFill>
          <a:ln w="12600">
            <a:solidFill>
              <a:srgbClr val="000000"/>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Paso 1</a:t>
            </a:r>
            <a:endParaRPr b="0" lang="es-ES" sz="1800" spc="-1" strike="noStrike">
              <a:latin typeface="Arial"/>
            </a:endParaRPr>
          </a:p>
        </p:txBody>
      </p:sp>
      <p:sp>
        <p:nvSpPr>
          <p:cNvPr id="709" name="CustomShape 4"/>
          <p:cNvSpPr/>
          <p:nvPr/>
        </p:nvSpPr>
        <p:spPr>
          <a:xfrm>
            <a:off x="2868840" y="203400"/>
            <a:ext cx="6203160" cy="9374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Como vamos a utilizar el Framework Express y en conceptos anteriores ya instalamos el 'express-generator' nos posicionamos en el directorio 'c:\ejerciciosnodejs' (o el directorio donde esta almacenando todos sus proyectos) y procederemos a crear nuestra aplicación Node.js utilizando Express y su generador de código:</a:t>
            </a:r>
            <a:endParaRPr b="0" lang="es-ES" sz="1200" spc="-1" strike="noStrike">
              <a:latin typeface="Arial"/>
            </a:endParaRPr>
          </a:p>
        </p:txBody>
      </p:sp>
      <p:sp>
        <p:nvSpPr>
          <p:cNvPr id="710" name="CustomShape 5"/>
          <p:cNvSpPr/>
          <p:nvPr/>
        </p:nvSpPr>
        <p:spPr>
          <a:xfrm>
            <a:off x="2536920" y="2342880"/>
            <a:ext cx="5736960" cy="6181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Estamos llamando al programa 'express' y le pasamos dos parámetros, el primero indica el nombre de nuestro proyecto y el segundo el sistema de plantillas que utilizaremos para generar nuestras páginas dinámicas (</a:t>
            </a:r>
            <a:r>
              <a:rPr b="1" lang="es-ES" sz="1200" spc="-1" strike="noStrike">
                <a:solidFill>
                  <a:srgbClr val="ffffff"/>
                </a:solidFill>
                <a:latin typeface="Calibri"/>
              </a:rPr>
              <a:t>h</a:t>
            </a:r>
            <a:r>
              <a:rPr b="0" lang="es-ES" sz="1200" spc="-1" strike="noStrike">
                <a:solidFill>
                  <a:srgbClr val="ffffff"/>
                </a:solidFill>
                <a:latin typeface="Calibri"/>
              </a:rPr>
              <a:t>andle</a:t>
            </a:r>
            <a:r>
              <a:rPr b="1" lang="es-ES" sz="1200" spc="-1" strike="noStrike">
                <a:solidFill>
                  <a:srgbClr val="ffffff"/>
                </a:solidFill>
                <a:latin typeface="Calibri"/>
              </a:rPr>
              <a:t>b</a:t>
            </a:r>
            <a:r>
              <a:rPr b="0" lang="es-ES" sz="1200" spc="-1" strike="noStrike">
                <a:solidFill>
                  <a:srgbClr val="ffffff"/>
                </a:solidFill>
                <a:latin typeface="Calibri"/>
              </a:rPr>
              <a:t>ar</a:t>
            </a:r>
            <a:r>
              <a:rPr b="1" lang="es-ES" sz="1200" spc="-1" strike="noStrike">
                <a:solidFill>
                  <a:srgbClr val="ffffff"/>
                </a:solidFill>
                <a:latin typeface="Calibri"/>
              </a:rPr>
              <a:t>s</a:t>
            </a:r>
            <a:r>
              <a:rPr b="0" lang="es-ES" sz="1200" spc="-1" strike="noStrike">
                <a:solidFill>
                  <a:srgbClr val="ffffff"/>
                </a:solidFill>
                <a:latin typeface="Calibri"/>
              </a:rPr>
              <a:t>)</a:t>
            </a:r>
            <a:endParaRPr b="0" lang="es-ES" sz="1200" spc="-1" strike="noStrike">
              <a:latin typeface="Arial"/>
            </a:endParaRPr>
          </a:p>
        </p:txBody>
      </p:sp>
      <p:sp>
        <p:nvSpPr>
          <p:cNvPr id="711" name="CustomShape 6"/>
          <p:cNvSpPr/>
          <p:nvPr/>
        </p:nvSpPr>
        <p:spPr>
          <a:xfrm>
            <a:off x="2967480" y="3100680"/>
            <a:ext cx="4518000" cy="4928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Ya tenemos creado la carpeta ejercicio24 y dentro de esta los archivos y subcarpetas básicos:</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2"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713"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714" name="CustomShape 3"/>
          <p:cNvSpPr/>
          <p:nvPr/>
        </p:nvSpPr>
        <p:spPr>
          <a:xfrm>
            <a:off x="1192320" y="365040"/>
            <a:ext cx="5109480" cy="5220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Descendemos a la carpeta ejercicio24 e instalamos todas las dependencias de módulos:</a:t>
            </a:r>
            <a:endParaRPr b="0" lang="es-ES" sz="1200" spc="-1" strike="noStrike">
              <a:latin typeface="Arial"/>
            </a:endParaRPr>
          </a:p>
        </p:txBody>
      </p:sp>
      <p:sp>
        <p:nvSpPr>
          <p:cNvPr id="715" name="CustomShape 4"/>
          <p:cNvSpPr/>
          <p:nvPr/>
        </p:nvSpPr>
        <p:spPr>
          <a:xfrm>
            <a:off x="905400" y="2563920"/>
            <a:ext cx="6624720" cy="5194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Cuando llamamos a 'npm install' sin ningún otro parámetro lo que hace es buscar el archivo 'package.json' y proceder a instalar todos los módulos especificados en la propiedad 'dependencies'.</a:t>
            </a:r>
            <a:endParaRPr b="0" lang="es-ES" sz="1200" spc="-1" strike="noStrike">
              <a:latin typeface="Arial"/>
            </a:endParaRPr>
          </a:p>
        </p:txBody>
      </p:sp>
      <p:sp>
        <p:nvSpPr>
          <p:cNvPr id="716" name="CustomShape 5"/>
          <p:cNvSpPr/>
          <p:nvPr/>
        </p:nvSpPr>
        <p:spPr>
          <a:xfrm>
            <a:off x="3191400" y="3407040"/>
            <a:ext cx="5163480" cy="5331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Ahora ya tenemos creado la carpeta 'node_modules' con las 7 carpetas que coinciden con las dependencias especificadas en el archivo json:</a:t>
            </a:r>
            <a:endParaRPr b="0" lang="es-ES" sz="1200" spc="-1" strike="noStrike">
              <a:latin typeface="Arial"/>
            </a:endParaRPr>
          </a:p>
        </p:txBody>
      </p:sp>
      <p:sp>
        <p:nvSpPr>
          <p:cNvPr id="717" name="CustomShape 6"/>
          <p:cNvSpPr/>
          <p:nvPr/>
        </p:nvSpPr>
        <p:spPr>
          <a:xfrm>
            <a:off x="2429280" y="5504400"/>
            <a:ext cx="5244120" cy="5194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Podemos ver que ya tenemos el módulo que analizaremos en este concepto: cookie-parser.</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8"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719"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720" name="CustomShape 3"/>
          <p:cNvSpPr/>
          <p:nvPr/>
        </p:nvSpPr>
        <p:spPr>
          <a:xfrm>
            <a:off x="838080" y="193320"/>
            <a:ext cx="5634000" cy="5824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Recordemos que hasta ahora hemos creado un esqueleto funcional de una aplicación Node.js utilizando el framework Express y lo podemos ejecutar:</a:t>
            </a:r>
            <a:endParaRPr b="0" lang="es-ES" sz="1200" spc="-1" strike="noStrike">
              <a:latin typeface="Arial"/>
            </a:endParaRPr>
          </a:p>
        </p:txBody>
      </p:sp>
      <p:sp>
        <p:nvSpPr>
          <p:cNvPr id="721" name="CustomShape 4"/>
          <p:cNvSpPr/>
          <p:nvPr/>
        </p:nvSpPr>
        <p:spPr>
          <a:xfrm>
            <a:off x="2393640" y="909360"/>
            <a:ext cx="4553640" cy="4838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Podemos ejecutar nuestra aplicación mínima creada con el 'express-generador':</a:t>
            </a:r>
            <a:endParaRPr b="0" lang="es-ES" sz="1200" spc="-1" strike="noStrike">
              <a:latin typeface="Arial"/>
            </a:endParaRPr>
          </a:p>
        </p:txBody>
      </p:sp>
      <p:sp>
        <p:nvSpPr>
          <p:cNvPr id="722" name="CustomShape 5"/>
          <p:cNvSpPr/>
          <p:nvPr/>
        </p:nvSpPr>
        <p:spPr>
          <a:xfrm>
            <a:off x="2604240" y="2681640"/>
            <a:ext cx="3944160" cy="3852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Recordemos que en el archivo json hay una propiedad start donde definimos el archivo que inicia nuestra aplicación:</a:t>
            </a:r>
            <a:endParaRPr b="0" lang="es-ES" sz="1200" spc="-1" strike="noStrike">
              <a:latin typeface="Arial"/>
            </a:endParaRPr>
          </a:p>
        </p:txBody>
      </p:sp>
      <p:sp>
        <p:nvSpPr>
          <p:cNvPr id="723" name="CustomShape 6"/>
          <p:cNvSpPr/>
          <p:nvPr/>
        </p:nvSpPr>
        <p:spPr>
          <a:xfrm>
            <a:off x="726120" y="3914640"/>
            <a:ext cx="1837440" cy="358200"/>
          </a:xfrm>
          <a:prstGeom prst="flowChartDecision">
            <a:avLst/>
          </a:prstGeom>
          <a:solidFill>
            <a:srgbClr val="000000"/>
          </a:solidFill>
          <a:ln w="12600">
            <a:solidFill>
              <a:srgbClr val="000000"/>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Paso 2</a:t>
            </a:r>
            <a:endParaRPr b="0" lang="es-ES" sz="1800" spc="-1" strike="noStrike">
              <a:latin typeface="Arial"/>
            </a:endParaRPr>
          </a:p>
        </p:txBody>
      </p:sp>
      <p:sp>
        <p:nvSpPr>
          <p:cNvPr id="724" name="CustomShape 7"/>
          <p:cNvSpPr/>
          <p:nvPr/>
        </p:nvSpPr>
        <p:spPr>
          <a:xfrm>
            <a:off x="1100520" y="4538160"/>
            <a:ext cx="5244120" cy="4032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Ahora tenemos que modificar el archivo index.hbs que se encuentra en la carpeta "views" y disponemos un enlace al formulario de login:</a:t>
            </a:r>
            <a:endParaRPr b="0" lang="es-ES" sz="1200" spc="-1" strike="noStrike">
              <a:latin typeface="Arial"/>
            </a:endParaRPr>
          </a:p>
        </p:txBody>
      </p:sp>
      <p:sp>
        <p:nvSpPr>
          <p:cNvPr id="725" name="CustomShape 8"/>
          <p:cNvSpPr/>
          <p:nvPr/>
        </p:nvSpPr>
        <p:spPr>
          <a:xfrm>
            <a:off x="609480" y="5468400"/>
            <a:ext cx="4598640" cy="11203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También creamos otra plantilla llamada 'login.hbs' y cuyo contenido es:</a:t>
            </a:r>
            <a:endParaRPr b="0" lang="es-ES" sz="1200" spc="-1" strike="noStrike">
              <a:latin typeface="Arial"/>
            </a:endParaRPr>
          </a:p>
        </p:txBody>
      </p:sp>
      <p:sp>
        <p:nvSpPr>
          <p:cNvPr id="726" name="CustomShape 9"/>
          <p:cNvSpPr/>
          <p:nvPr/>
        </p:nvSpPr>
        <p:spPr>
          <a:xfrm>
            <a:off x="10291320" y="4273200"/>
            <a:ext cx="1667160" cy="2315520"/>
          </a:xfrm>
          <a:prstGeom prst="doubleWave">
            <a:avLst>
              <a:gd name="adj1" fmla="val 6250"/>
              <a:gd name="adj2" fmla="val 0"/>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Como vemos en la propiedad value donde se ingresa el mail mostraremos el parámetro "mail" que lo pasaremos cuando carguemos esta plantilla desde el router respectivo.</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7"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728"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729" name="CustomShape 3"/>
          <p:cNvSpPr/>
          <p:nvPr/>
        </p:nvSpPr>
        <p:spPr>
          <a:xfrm>
            <a:off x="421200" y="484200"/>
            <a:ext cx="1998720" cy="465840"/>
          </a:xfrm>
          <a:prstGeom prst="flowChartDecision">
            <a:avLst/>
          </a:prstGeom>
          <a:solidFill>
            <a:srgbClr val="000000"/>
          </a:solidFill>
          <a:ln w="12600">
            <a:solidFill>
              <a:srgbClr val="000000"/>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Paso 3</a:t>
            </a:r>
            <a:endParaRPr b="0" lang="es-ES" sz="1800" spc="-1" strike="noStrike">
              <a:latin typeface="Arial"/>
            </a:endParaRPr>
          </a:p>
        </p:txBody>
      </p:sp>
      <p:sp>
        <p:nvSpPr>
          <p:cNvPr id="730" name="CustomShape 4"/>
          <p:cNvSpPr/>
          <p:nvPr/>
        </p:nvSpPr>
        <p:spPr>
          <a:xfrm>
            <a:off x="2976120" y="573840"/>
            <a:ext cx="4966200" cy="7347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En el archivo index.js de la carpeta routes procedemos a modificarlo con el siguiente código:</a:t>
            </a:r>
            <a:endParaRPr b="0" lang="es-ES" sz="1200" spc="-1" strike="noStrike">
              <a:latin typeface="Arial"/>
            </a:endParaRPr>
          </a:p>
        </p:txBody>
      </p:sp>
      <p:sp>
        <p:nvSpPr>
          <p:cNvPr id="731" name="CustomShape 5"/>
          <p:cNvSpPr/>
          <p:nvPr/>
        </p:nvSpPr>
        <p:spPr>
          <a:xfrm>
            <a:off x="8812440" y="1999080"/>
            <a:ext cx="2778840" cy="1532520"/>
          </a:xfrm>
          <a:prstGeom prst="doubleWave">
            <a:avLst>
              <a:gd name="adj1" fmla="val 6250"/>
              <a:gd name="adj2" fmla="val 0"/>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Veamos como funciona este código, cuando llamamos y accedemos a la raiz del sitio web se captura la ruta:</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2"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733"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734" name="CustomShape 3"/>
          <p:cNvSpPr/>
          <p:nvPr/>
        </p:nvSpPr>
        <p:spPr>
          <a:xfrm>
            <a:off x="528840" y="457200"/>
            <a:ext cx="4598640" cy="5554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Por lo tanto se levanta la plantilla index.hbs y tenemos en el navegador:</a:t>
            </a:r>
            <a:endParaRPr b="0" lang="es-ES" sz="1200" spc="-1" strike="noStrike">
              <a:latin typeface="Arial"/>
            </a:endParaRPr>
          </a:p>
        </p:txBody>
      </p:sp>
      <p:pic>
        <p:nvPicPr>
          <p:cNvPr id="735" name="Picture 2" descr=""/>
          <p:cNvPicPr/>
          <p:nvPr/>
        </p:nvPicPr>
        <p:blipFill>
          <a:blip r:embed="rId1"/>
          <a:stretch/>
        </p:blipFill>
        <p:spPr>
          <a:xfrm>
            <a:off x="935640" y="1565280"/>
            <a:ext cx="6590880" cy="3714480"/>
          </a:xfrm>
          <a:prstGeom prst="rect">
            <a:avLst/>
          </a:prstGeom>
          <a:ln>
            <a:noFill/>
          </a:ln>
          <a:effectLst>
            <a:outerShdw dist="139498" dir="2700000">
              <a:srgbClr val="333333">
                <a:alpha val="65000"/>
              </a:srgbClr>
            </a:outerShdw>
          </a:effectLst>
        </p:spPr>
      </p:pic>
      <p:sp>
        <p:nvSpPr>
          <p:cNvPr id="736" name="CustomShape 4"/>
          <p:cNvSpPr/>
          <p:nvPr/>
        </p:nvSpPr>
        <p:spPr>
          <a:xfrm>
            <a:off x="8130960" y="663480"/>
            <a:ext cx="3222360" cy="1027080"/>
          </a:xfrm>
          <a:prstGeom prst="doubleWave">
            <a:avLst>
              <a:gd name="adj1" fmla="val 6250"/>
              <a:gd name="adj2" fmla="val 0"/>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Cuando seleccionamos el hipervínculo tenemos que se ejecuta:</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CustomShape 1"/>
          <p:cNvSpPr/>
          <p:nvPr/>
        </p:nvSpPr>
        <p:spPr>
          <a:xfrm>
            <a:off x="358560" y="104760"/>
            <a:ext cx="1936080" cy="56700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Problema</a:t>
            </a:r>
            <a:endParaRPr b="0" lang="es-ES" sz="1800" spc="-1" strike="noStrike">
              <a:latin typeface="Arial"/>
            </a:endParaRPr>
          </a:p>
        </p:txBody>
      </p:sp>
      <p:sp>
        <p:nvSpPr>
          <p:cNvPr id="138" name="CustomShape 2"/>
          <p:cNvSpPr/>
          <p:nvPr/>
        </p:nvSpPr>
        <p:spPr>
          <a:xfrm>
            <a:off x="2635560" y="516600"/>
            <a:ext cx="5082480" cy="5734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Emplear el módulo "os" que provee información básica del sistema donde se ejecuta la plataforma del Node.js.</a:t>
            </a:r>
            <a:endParaRPr b="0" lang="es-ES" sz="1200" spc="-1" strike="noStrike">
              <a:latin typeface="Arial"/>
            </a:endParaRPr>
          </a:p>
        </p:txBody>
      </p:sp>
      <p:sp>
        <p:nvSpPr>
          <p:cNvPr id="139" name="CustomShape 3"/>
          <p:cNvSpPr/>
          <p:nvPr/>
        </p:nvSpPr>
        <p:spPr>
          <a:xfrm>
            <a:off x="2760120" y="2638080"/>
            <a:ext cx="4087440" cy="3582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Para hacer uso de un módulo del núcleo de Node.js solo hacemos referencia a su nombre:</a:t>
            </a:r>
            <a:endParaRPr b="0" lang="es-ES" sz="1200" spc="-1" strike="noStrike">
              <a:latin typeface="Arial"/>
            </a:endParaRPr>
          </a:p>
        </p:txBody>
      </p:sp>
      <p:sp>
        <p:nvSpPr>
          <p:cNvPr id="140" name="CustomShape 4"/>
          <p:cNvSpPr/>
          <p:nvPr/>
        </p:nvSpPr>
        <p:spPr>
          <a:xfrm>
            <a:off x="358560" y="4634640"/>
            <a:ext cx="3522600" cy="806400"/>
          </a:xfrm>
          <a:prstGeom prst="doubleWave">
            <a:avLst>
              <a:gd name="adj1" fmla="val 6250"/>
              <a:gd name="adj2" fmla="val 0"/>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El el sitio nodejs.org podemos consultar la documentación de cada uno de los módulos del núcleo:</a:t>
            </a:r>
            <a:r>
              <a:rPr b="0" lang="es-ES" sz="1200" spc="-1" strike="noStrike" u="sng">
                <a:solidFill>
                  <a:srgbClr val="0563c1"/>
                </a:solidFill>
                <a:uFillTx/>
                <a:latin typeface="Calibri"/>
                <a:hlinkClick r:id="rId1"/>
              </a:rPr>
              <a:t>consulta</a:t>
            </a:r>
            <a:r>
              <a:rPr b="0" lang="es-ES" sz="1200" spc="-1" strike="noStrike" u="sng">
                <a:solidFill>
                  <a:srgbClr val="0563c1"/>
                </a:solidFill>
                <a:uFillTx/>
                <a:latin typeface="Calibri"/>
                <a:hlinkClick r:id="rId2"/>
              </a:rPr>
              <a:t> del módulo 'os'</a:t>
            </a:r>
            <a:endParaRPr b="0" lang="es-ES" sz="1200" spc="-1" strike="noStrike">
              <a:latin typeface="Arial"/>
            </a:endParaRPr>
          </a:p>
        </p:txBody>
      </p:sp>
      <p:pic>
        <p:nvPicPr>
          <p:cNvPr id="141" name="Picture 2" descr=""/>
          <p:cNvPicPr/>
          <p:nvPr/>
        </p:nvPicPr>
        <p:blipFill>
          <a:blip r:embed="rId3"/>
          <a:stretch/>
        </p:blipFill>
        <p:spPr>
          <a:xfrm>
            <a:off x="4656600" y="3819600"/>
            <a:ext cx="5874840" cy="2823480"/>
          </a:xfrm>
          <a:prstGeom prst="rect">
            <a:avLst/>
          </a:prstGeom>
          <a:ln>
            <a:noFill/>
          </a:ln>
          <a:effectLst>
            <a:outerShdw dist="139498" dir="2700000">
              <a:srgbClr val="333333">
                <a:alpha val="65000"/>
              </a:srgbClr>
            </a:outerShdw>
          </a:effectLst>
        </p:spPr>
      </p:pic>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7"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738"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739" name="CustomShape 3"/>
          <p:cNvSpPr/>
          <p:nvPr/>
        </p:nvSpPr>
        <p:spPr>
          <a:xfrm>
            <a:off x="1703160" y="365040"/>
            <a:ext cx="7234200" cy="6332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Aquí controlamos si ya existe la cookie llamada mail en el atributo cookies del objeto req (la primera vez que accedemos a esta página el if se verifica falso y ejecuta el else donde se carga la plantilla login y no se le envían datos):</a:t>
            </a:r>
            <a:endParaRPr b="0" lang="es-ES" sz="1200" spc="-1" strike="noStrike">
              <a:latin typeface="Arial"/>
            </a:endParaRPr>
          </a:p>
        </p:txBody>
      </p:sp>
      <p:sp>
        <p:nvSpPr>
          <p:cNvPr id="740" name="CustomShape 4"/>
          <p:cNvSpPr/>
          <p:nvPr/>
        </p:nvSpPr>
        <p:spPr>
          <a:xfrm>
            <a:off x="720" y="90720"/>
            <a:ext cx="269280" cy="274680"/>
          </a:xfrm>
          <a:prstGeom prst="rect">
            <a:avLst/>
          </a:prstGeom>
          <a:noFill/>
          <a:ln>
            <a:noFill/>
          </a:ln>
        </p:spPr>
        <p:style>
          <a:lnRef idx="0"/>
          <a:fillRef idx="0"/>
          <a:effectRef idx="0"/>
          <a:fontRef idx="minor"/>
        </p:style>
        <p:txBody>
          <a:bodyPr wrap="none" anchor="ctr">
            <a:spAutoFit/>
          </a:bodyPr>
          <a:p>
            <a:pPr>
              <a:lnSpc>
                <a:spcPct val="100000"/>
              </a:lnSpc>
            </a:pPr>
            <a:r>
              <a:rPr b="0" lang="es-ES" sz="1200" spc="-1" strike="noStrike">
                <a:solidFill>
                  <a:srgbClr val="333333"/>
                </a:solidFill>
                <a:latin typeface="Arial"/>
              </a:rPr>
              <a:t>  </a:t>
            </a:r>
            <a:endParaRPr b="0" lang="es-ES" sz="1200" spc="-1" strike="noStrike">
              <a:latin typeface="Arial"/>
            </a:endParaRPr>
          </a:p>
        </p:txBody>
      </p:sp>
      <p:pic>
        <p:nvPicPr>
          <p:cNvPr id="741" name="Picture 2" descr=""/>
          <p:cNvPicPr/>
          <p:nvPr/>
        </p:nvPicPr>
        <p:blipFill>
          <a:blip r:embed="rId1"/>
          <a:stretch/>
        </p:blipFill>
        <p:spPr>
          <a:xfrm>
            <a:off x="2418120" y="1281240"/>
            <a:ext cx="6609960" cy="3733560"/>
          </a:xfrm>
          <a:prstGeom prst="rect">
            <a:avLst/>
          </a:prstGeom>
          <a:ln>
            <a:noFill/>
          </a:ln>
          <a:effectLst>
            <a:outerShdw dist="139498" dir="2700000">
              <a:srgbClr val="333333">
                <a:alpha val="65000"/>
              </a:srgbClr>
            </a:outerShdw>
          </a:effectLst>
        </p:spPr>
      </p:pic>
      <p:sp>
        <p:nvSpPr>
          <p:cNvPr id="742" name="CustomShape 5"/>
          <p:cNvSpPr/>
          <p:nvPr/>
        </p:nvSpPr>
        <p:spPr>
          <a:xfrm>
            <a:off x="4156920" y="3840120"/>
            <a:ext cx="3132720" cy="1200960"/>
          </a:xfrm>
          <a:prstGeom prst="doubleWave">
            <a:avLst>
              <a:gd name="adj1" fmla="val 6250"/>
              <a:gd name="adj2" fmla="val 0"/>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Luego de cargar datos por teclado en el formulario y presionar el botón "submit" en nuestro servidor Node.js procedemos a capturar los datos enviados en:</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3"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744"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745" name="CustomShape 3"/>
          <p:cNvSpPr/>
          <p:nvPr/>
        </p:nvSpPr>
        <p:spPr>
          <a:xfrm>
            <a:off x="627480" y="286920"/>
            <a:ext cx="5378400" cy="6091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Como vemos mediante el método cookie del objeto res creamos una cookie llamada mail y guardamos como valor el dato ingresado en el formulario que lo recuperamos con req.body.mail.</a:t>
            </a:r>
            <a:endParaRPr b="0" lang="es-ES" sz="1200" spc="-1" strike="noStrike">
              <a:latin typeface="Arial"/>
            </a:endParaRPr>
          </a:p>
        </p:txBody>
      </p:sp>
      <p:sp>
        <p:nvSpPr>
          <p:cNvPr id="746" name="CustomShape 4"/>
          <p:cNvSpPr/>
          <p:nvPr/>
        </p:nvSpPr>
        <p:spPr>
          <a:xfrm>
            <a:off x="2026080" y="1165320"/>
            <a:ext cx="5019840" cy="7347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También tenemos que indicar cual es la fecha de expiración de la cookie (es decir en que fecha el navegador no la tiene que informar al servidor Node.js) en nuestro caso la definimos de 3 años.</a:t>
            </a:r>
            <a:endParaRPr b="0" lang="es-ES" sz="1200" spc="-1" strike="noStrike">
              <a:latin typeface="Arial"/>
            </a:endParaRPr>
          </a:p>
        </p:txBody>
      </p:sp>
      <p:sp>
        <p:nvSpPr>
          <p:cNvPr id="747" name="CustomShape 5"/>
          <p:cNvSpPr/>
          <p:nvPr/>
        </p:nvSpPr>
        <p:spPr>
          <a:xfrm>
            <a:off x="3818880" y="2142720"/>
            <a:ext cx="4141440" cy="5194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Ahora si volvemos a ingresar al formulario de login podremos ver que se carga automáticamente el último mail ingresado:</a:t>
            </a:r>
            <a:endParaRPr b="0" lang="es-ES" sz="1200" spc="-1" strike="noStrike">
              <a:latin typeface="Arial"/>
            </a:endParaRPr>
          </a:p>
        </p:txBody>
      </p:sp>
      <p:sp>
        <p:nvSpPr>
          <p:cNvPr id="748" name="CustomShape 6"/>
          <p:cNvSpPr/>
          <p:nvPr/>
        </p:nvSpPr>
        <p:spPr>
          <a:xfrm>
            <a:off x="720" y="90720"/>
            <a:ext cx="269280" cy="274680"/>
          </a:xfrm>
          <a:prstGeom prst="rect">
            <a:avLst/>
          </a:prstGeom>
          <a:noFill/>
          <a:ln>
            <a:noFill/>
          </a:ln>
        </p:spPr>
        <p:style>
          <a:lnRef idx="0"/>
          <a:fillRef idx="0"/>
          <a:effectRef idx="0"/>
          <a:fontRef idx="minor"/>
        </p:style>
        <p:txBody>
          <a:bodyPr wrap="none" anchor="ctr">
            <a:spAutoFit/>
          </a:bodyPr>
          <a:p>
            <a:pPr>
              <a:lnSpc>
                <a:spcPct val="100000"/>
              </a:lnSpc>
            </a:pPr>
            <a:r>
              <a:rPr b="0" lang="es-ES" sz="1200" spc="-1" strike="noStrike">
                <a:solidFill>
                  <a:srgbClr val="333333"/>
                </a:solidFill>
                <a:latin typeface="Arial"/>
              </a:rPr>
              <a:t>  </a:t>
            </a:r>
            <a:endParaRPr b="0" lang="es-ES" sz="1200" spc="-1" strike="noStrike">
              <a:latin typeface="Arial"/>
            </a:endParaRPr>
          </a:p>
        </p:txBody>
      </p:sp>
      <p:pic>
        <p:nvPicPr>
          <p:cNvPr id="749" name="Picture 2" descr=""/>
          <p:cNvPicPr/>
          <p:nvPr/>
        </p:nvPicPr>
        <p:blipFill>
          <a:blip r:embed="rId1"/>
          <a:stretch/>
        </p:blipFill>
        <p:spPr>
          <a:xfrm>
            <a:off x="2257200" y="2904480"/>
            <a:ext cx="6590880" cy="3723840"/>
          </a:xfrm>
          <a:prstGeom prst="rect">
            <a:avLst/>
          </a:prstGeom>
          <a:ln>
            <a:noFill/>
          </a:ln>
          <a:effectLst>
            <a:outerShdw dist="139498" dir="2700000">
              <a:srgbClr val="333333">
                <a:alpha val="65000"/>
              </a:srgbClr>
            </a:outerShdw>
          </a:effectLst>
        </p:spPr>
      </p:pic>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0"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751"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752" name="CustomShape 3"/>
          <p:cNvSpPr/>
          <p:nvPr/>
        </p:nvSpPr>
        <p:spPr>
          <a:xfrm>
            <a:off x="358560" y="365040"/>
            <a:ext cx="8121600" cy="35712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23 - Framework Express - Creación de variables de sesión</a:t>
            </a:r>
            <a:endParaRPr b="0" lang="es-ES" sz="1800" spc="-1" strike="noStrike">
              <a:latin typeface="Arial"/>
            </a:endParaRPr>
          </a:p>
        </p:txBody>
      </p:sp>
      <p:sp>
        <p:nvSpPr>
          <p:cNvPr id="753" name="CustomShape 4"/>
          <p:cNvSpPr/>
          <p:nvPr/>
        </p:nvSpPr>
        <p:spPr>
          <a:xfrm>
            <a:off x="2810520" y="1312920"/>
            <a:ext cx="4670280" cy="7884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En muchas situaciones necesitamos almacenar datos que no se borren entre una y otra página que solicita un cliente. En este tipo de situaciones aparece el uso de variables de sesión.</a:t>
            </a:r>
            <a:endParaRPr b="0" lang="es-ES" sz="1200" spc="-1" strike="noStrike">
              <a:latin typeface="Arial"/>
            </a:endParaRPr>
          </a:p>
        </p:txBody>
      </p:sp>
      <p:sp>
        <p:nvSpPr>
          <p:cNvPr id="754" name="CustomShape 5"/>
          <p:cNvSpPr/>
          <p:nvPr/>
        </p:nvSpPr>
        <p:spPr>
          <a:xfrm>
            <a:off x="2891160" y="2551680"/>
            <a:ext cx="4589640" cy="9946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El Framework Express no instala por defecto el módulo para administrar variables de sesión en el sitio web.</a:t>
            </a:r>
            <a:endParaRPr b="0" lang="es-ES" sz="1200" spc="-1" strike="noStrike">
              <a:latin typeface="Arial"/>
            </a:endParaRPr>
          </a:p>
        </p:txBody>
      </p:sp>
      <p:sp>
        <p:nvSpPr>
          <p:cNvPr id="755" name="CustomShape 6"/>
          <p:cNvSpPr/>
          <p:nvPr/>
        </p:nvSpPr>
        <p:spPr>
          <a:xfrm>
            <a:off x="2810520" y="4231440"/>
            <a:ext cx="4732920" cy="8424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Si necesitamos hacer uso de variables de sesión en nuestro proyecto Express debemos instalar el módulo express-session.</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6"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757"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758" name="CustomShape 3"/>
          <p:cNvSpPr/>
          <p:nvPr/>
        </p:nvSpPr>
        <p:spPr>
          <a:xfrm>
            <a:off x="421200" y="311040"/>
            <a:ext cx="1729800" cy="42084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Problema</a:t>
            </a:r>
            <a:endParaRPr b="0" lang="es-ES" sz="1800" spc="-1" strike="noStrike">
              <a:latin typeface="Arial"/>
            </a:endParaRPr>
          </a:p>
        </p:txBody>
      </p:sp>
      <p:sp>
        <p:nvSpPr>
          <p:cNvPr id="759" name="CustomShape 4"/>
          <p:cNvSpPr/>
          <p:nvPr/>
        </p:nvSpPr>
        <p:spPr>
          <a:xfrm>
            <a:off x="3110760" y="521640"/>
            <a:ext cx="6355440" cy="12873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nSpc>
                <a:spcPct val="100000"/>
              </a:lnSpc>
            </a:pPr>
            <a:r>
              <a:rPr b="0" lang="es-ES" sz="1200" spc="-1" strike="noStrike">
                <a:solidFill>
                  <a:srgbClr val="ffffff"/>
                </a:solidFill>
                <a:latin typeface="Calibri"/>
              </a:rPr>
              <a:t>Crear un formulario de login que permita ingresa el mail y la clave de un usuario. Crear luego al presionar el botón submit una variable de sesión que almacene el mail del usuario.</a:t>
            </a:r>
            <a:br/>
            <a:endParaRPr b="0" lang="es-ES" sz="1200" spc="-1" strike="noStrike">
              <a:latin typeface="Arial"/>
            </a:endParaRPr>
          </a:p>
          <a:p>
            <a:pPr>
              <a:lnSpc>
                <a:spcPct val="100000"/>
              </a:lnSpc>
            </a:pPr>
            <a:r>
              <a:rPr b="0" lang="es-ES" sz="1200" spc="-1" strike="noStrike">
                <a:solidFill>
                  <a:srgbClr val="ffffff"/>
                </a:solidFill>
                <a:latin typeface="Calibri"/>
              </a:rPr>
              <a:t>Definir una ruta '/panel' que solo se pueda acceder si se creó la variable de sesión.</a:t>
            </a:r>
            <a:endParaRPr b="0" lang="es-ES" sz="1200" spc="-1" strike="noStrike">
              <a:latin typeface="Arial"/>
            </a:endParaRPr>
          </a:p>
          <a:p>
            <a:pPr algn="ctr">
              <a:lnSpc>
                <a:spcPct val="100000"/>
              </a:lnSpc>
            </a:pPr>
            <a:endParaRPr b="0" lang="es-ES" sz="1200" spc="-1" strike="noStrike">
              <a:latin typeface="Arial"/>
            </a:endParaRPr>
          </a:p>
        </p:txBody>
      </p:sp>
      <p:sp>
        <p:nvSpPr>
          <p:cNvPr id="760" name="CustomShape 5"/>
          <p:cNvSpPr/>
          <p:nvPr/>
        </p:nvSpPr>
        <p:spPr>
          <a:xfrm>
            <a:off x="421200" y="2196360"/>
            <a:ext cx="994680" cy="438840"/>
          </a:xfrm>
          <a:prstGeom prst="doubleWave">
            <a:avLst>
              <a:gd name="adj1" fmla="val 6250"/>
              <a:gd name="adj2" fmla="val 0"/>
            </a:avLst>
          </a:prstGeom>
          <a:solidFill>
            <a:srgbClr val="000000"/>
          </a:solidFill>
          <a:ln w="12600">
            <a:solidFill>
              <a:srgbClr val="000000"/>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Paso 1</a:t>
            </a:r>
            <a:endParaRPr b="0" lang="es-ES" sz="1800" spc="-1" strike="noStrike">
              <a:latin typeface="Arial"/>
            </a:endParaRPr>
          </a:p>
        </p:txBody>
      </p:sp>
      <p:sp>
        <p:nvSpPr>
          <p:cNvPr id="761" name="CustomShape 6"/>
          <p:cNvSpPr/>
          <p:nvPr/>
        </p:nvSpPr>
        <p:spPr>
          <a:xfrm>
            <a:off x="2017080" y="2415960"/>
            <a:ext cx="6714360" cy="8870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Como vamos a utilizar el Framework Express y en conceptos anteriores ya instalamos el 'express-generator' nos posicionamos en el directorio 'c:\ejerciciosnodejs' (o el directorio donde esta almacenando todos sus proyectos) y procederemos a crear nuestra aplicación Node.js utilizando Express y su generador de código:</a:t>
            </a:r>
            <a:br/>
            <a:endParaRPr b="0" lang="es-ES" sz="1200" spc="-1" strike="noStrike">
              <a:latin typeface="Arial"/>
            </a:endParaRPr>
          </a:p>
        </p:txBody>
      </p:sp>
      <p:sp>
        <p:nvSpPr>
          <p:cNvPr id="762" name="CustomShape 7"/>
          <p:cNvSpPr/>
          <p:nvPr/>
        </p:nvSpPr>
        <p:spPr>
          <a:xfrm>
            <a:off x="2366640" y="5262120"/>
            <a:ext cx="6274800" cy="5284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Estamos llamando al programa 'express' y le pasamos dos parámetros, el primero indica el nombre de nuestro proyecto y el segundo el sistema de plantillas que utilizaremos para generar nuestras páginas dinámicas (</a:t>
            </a:r>
            <a:r>
              <a:rPr b="1" lang="es-ES" sz="1200" spc="-1" strike="noStrike">
                <a:solidFill>
                  <a:srgbClr val="ffffff"/>
                </a:solidFill>
                <a:latin typeface="Calibri"/>
              </a:rPr>
              <a:t>h</a:t>
            </a:r>
            <a:r>
              <a:rPr b="0" lang="es-ES" sz="1200" spc="-1" strike="noStrike">
                <a:solidFill>
                  <a:srgbClr val="ffffff"/>
                </a:solidFill>
                <a:latin typeface="Calibri"/>
              </a:rPr>
              <a:t>andle</a:t>
            </a:r>
            <a:r>
              <a:rPr b="1" lang="es-ES" sz="1200" spc="-1" strike="noStrike">
                <a:solidFill>
                  <a:srgbClr val="ffffff"/>
                </a:solidFill>
                <a:latin typeface="Calibri"/>
              </a:rPr>
              <a:t>b</a:t>
            </a:r>
            <a:r>
              <a:rPr b="0" lang="es-ES" sz="1200" spc="-1" strike="noStrike">
                <a:solidFill>
                  <a:srgbClr val="ffffff"/>
                </a:solidFill>
                <a:latin typeface="Calibri"/>
              </a:rPr>
              <a:t>ar</a:t>
            </a:r>
            <a:r>
              <a:rPr b="1" lang="es-ES" sz="1200" spc="-1" strike="noStrike">
                <a:solidFill>
                  <a:srgbClr val="ffffff"/>
                </a:solidFill>
                <a:latin typeface="Calibri"/>
              </a:rPr>
              <a:t>s</a:t>
            </a:r>
            <a:r>
              <a:rPr b="0" lang="es-ES" sz="1200" spc="-1" strike="noStrike">
                <a:solidFill>
                  <a:srgbClr val="ffffff"/>
                </a:solidFill>
                <a:latin typeface="Calibri"/>
              </a:rPr>
              <a:t>)</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3"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764"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765" name="CustomShape 3"/>
          <p:cNvSpPr/>
          <p:nvPr/>
        </p:nvSpPr>
        <p:spPr>
          <a:xfrm>
            <a:off x="510840" y="365040"/>
            <a:ext cx="5190120" cy="4860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Ya tenemos creado la carpeta ejercicio25 y dentro de esta los archivos y subcarpetas básicos:</a:t>
            </a:r>
            <a:endParaRPr b="0" lang="es-ES" sz="1200" spc="-1" strike="noStrike">
              <a:latin typeface="Arial"/>
            </a:endParaRPr>
          </a:p>
        </p:txBody>
      </p:sp>
      <p:sp>
        <p:nvSpPr>
          <p:cNvPr id="766" name="CustomShape 4"/>
          <p:cNvSpPr/>
          <p:nvPr/>
        </p:nvSpPr>
        <p:spPr>
          <a:xfrm>
            <a:off x="1407600" y="3818880"/>
            <a:ext cx="4688280" cy="5137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Descendemos a la carpeta ejercicio25 e instalamos todas las dependencias de módulos:</a:t>
            </a:r>
            <a:endParaRPr b="0" lang="es-ES" sz="1200" spc="-1" strike="noStrike">
              <a:latin typeface="Arial"/>
            </a:endParaRPr>
          </a:p>
        </p:txBody>
      </p:sp>
      <p:sp>
        <p:nvSpPr>
          <p:cNvPr id="767" name="CustomShape 5"/>
          <p:cNvSpPr/>
          <p:nvPr/>
        </p:nvSpPr>
        <p:spPr>
          <a:xfrm>
            <a:off x="2277000" y="5764320"/>
            <a:ext cx="5727960" cy="5616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Cuando llamamos a 'npm install' sin ningún otro parámetro lo que hace es buscar el archivo 'package.json' y proceder a instalar todos los módulos especificados en la propiedad 'dependencies'.</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8"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769"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770" name="CustomShape 3"/>
          <p:cNvSpPr/>
          <p:nvPr/>
        </p:nvSpPr>
        <p:spPr>
          <a:xfrm>
            <a:off x="591840" y="365040"/>
            <a:ext cx="4356360" cy="5580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Ahora ya tenemos creado la carpeta 'node_modules' con las 7 carpetas que coinciden con las dependencias especificadas en el archivo json:</a:t>
            </a:r>
            <a:endParaRPr b="0" lang="es-ES" sz="1200" spc="-1" strike="noStrike">
              <a:latin typeface="Arial"/>
            </a:endParaRPr>
          </a:p>
        </p:txBody>
      </p:sp>
      <p:sp>
        <p:nvSpPr>
          <p:cNvPr id="771" name="CustomShape 4"/>
          <p:cNvSpPr/>
          <p:nvPr/>
        </p:nvSpPr>
        <p:spPr>
          <a:xfrm>
            <a:off x="2698200" y="1825560"/>
            <a:ext cx="5109480" cy="5317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Recordemos que hasta ahora hemos creado un esqueleto funcional de una aplicación Node.js utilizando el framework Express y lo podemos ejecutar:</a:t>
            </a:r>
            <a:endParaRPr b="0" lang="es-ES" sz="1200" spc="-1" strike="noStrike">
              <a:latin typeface="Arial"/>
            </a:endParaRPr>
          </a:p>
        </p:txBody>
      </p:sp>
      <p:sp>
        <p:nvSpPr>
          <p:cNvPr id="772" name="CustomShape 5"/>
          <p:cNvSpPr/>
          <p:nvPr/>
        </p:nvSpPr>
        <p:spPr>
          <a:xfrm>
            <a:off x="950400" y="2581920"/>
            <a:ext cx="4786920" cy="4928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Podemos ejecutar nuestra aplicación mínima creada con el 'express-generador':</a:t>
            </a:r>
            <a:endParaRPr b="0" lang="es-ES" sz="1200" spc="-1" strike="noStrike">
              <a:latin typeface="Arial"/>
            </a:endParaRPr>
          </a:p>
        </p:txBody>
      </p:sp>
      <p:sp>
        <p:nvSpPr>
          <p:cNvPr id="773" name="CustomShape 6"/>
          <p:cNvSpPr/>
          <p:nvPr/>
        </p:nvSpPr>
        <p:spPr>
          <a:xfrm>
            <a:off x="1882440" y="4557240"/>
            <a:ext cx="4759920" cy="6361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Recordemos que en el archivo json hay una propiedad start donde definimos el archivo que inicia nuestra aplicación:</a:t>
            </a:r>
            <a:endParaRPr b="0" lang="es-ES" sz="1200" spc="-1" strike="noStrike">
              <a:latin typeface="Arial"/>
            </a:endParaRPr>
          </a:p>
        </p:txBody>
      </p:sp>
      <p:pic>
        <p:nvPicPr>
          <p:cNvPr id="774" name="Picture 2" descr=""/>
          <p:cNvPicPr/>
          <p:nvPr/>
        </p:nvPicPr>
        <p:blipFill>
          <a:blip r:embed="rId1"/>
          <a:stretch/>
        </p:blipFill>
        <p:spPr>
          <a:xfrm>
            <a:off x="7391520" y="2957040"/>
            <a:ext cx="4469040" cy="3409560"/>
          </a:xfrm>
          <a:prstGeom prst="rect">
            <a:avLst/>
          </a:prstGeom>
          <a:ln>
            <a:noFill/>
          </a:ln>
          <a:effectLst>
            <a:outerShdw dist="139498" dir="2700000">
              <a:srgbClr val="333333">
                <a:alpha val="65000"/>
              </a:srgbClr>
            </a:outerShdw>
          </a:effectLst>
        </p:spPr>
      </p:pic>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5"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776"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777" name="CustomShape 3"/>
          <p:cNvSpPr/>
          <p:nvPr/>
        </p:nvSpPr>
        <p:spPr>
          <a:xfrm>
            <a:off x="466200" y="528840"/>
            <a:ext cx="994680" cy="573480"/>
          </a:xfrm>
          <a:prstGeom prst="doubleWave">
            <a:avLst>
              <a:gd name="adj1" fmla="val 6250"/>
              <a:gd name="adj2" fmla="val 0"/>
            </a:avLst>
          </a:prstGeom>
          <a:solidFill>
            <a:srgbClr val="000000"/>
          </a:solidFill>
          <a:ln w="12600">
            <a:solidFill>
              <a:srgbClr val="000000"/>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Paso 2</a:t>
            </a:r>
            <a:endParaRPr b="0" lang="es-ES" sz="1800" spc="-1" strike="noStrike">
              <a:latin typeface="Arial"/>
            </a:endParaRPr>
          </a:p>
        </p:txBody>
      </p:sp>
      <p:sp>
        <p:nvSpPr>
          <p:cNvPr id="778" name="CustomShape 4"/>
          <p:cNvSpPr/>
          <p:nvPr/>
        </p:nvSpPr>
        <p:spPr>
          <a:xfrm>
            <a:off x="2635560" y="230040"/>
            <a:ext cx="5575680" cy="6861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Pasamos a instalar el módulo express-session desde la línea de comandos:</a:t>
            </a:r>
            <a:endParaRPr b="0" lang="es-ES" sz="1200" spc="-1" strike="noStrike">
              <a:latin typeface="Arial"/>
            </a:endParaRPr>
          </a:p>
        </p:txBody>
      </p:sp>
      <p:sp>
        <p:nvSpPr>
          <p:cNvPr id="779" name="CustomShape 5"/>
          <p:cNvSpPr/>
          <p:nvPr/>
        </p:nvSpPr>
        <p:spPr>
          <a:xfrm>
            <a:off x="2339640" y="2433960"/>
            <a:ext cx="4921200" cy="8424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Después de esto podemos abrir el archivo package.json y ver que se agregó la nueva dependencia "express-session" por indicar --save:</a:t>
            </a:r>
            <a:endParaRPr b="0" lang="es-ES" sz="1200" spc="-1" strike="noStrike">
              <a:latin typeface="Arial"/>
            </a:endParaRPr>
          </a:p>
        </p:txBody>
      </p:sp>
      <p:sp>
        <p:nvSpPr>
          <p:cNvPr id="780" name="CustomShape 6"/>
          <p:cNvSpPr/>
          <p:nvPr/>
        </p:nvSpPr>
        <p:spPr>
          <a:xfrm>
            <a:off x="6194520" y="3882960"/>
            <a:ext cx="3872520" cy="10036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También si entramos en la carpeta node-modules veremos que se encuentra instalado el módulo "express-session".</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1"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782"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783" name="CustomShape 3"/>
          <p:cNvSpPr/>
          <p:nvPr/>
        </p:nvSpPr>
        <p:spPr>
          <a:xfrm>
            <a:off x="268920" y="150120"/>
            <a:ext cx="833400" cy="593640"/>
          </a:xfrm>
          <a:prstGeom prst="doubleWave">
            <a:avLst>
              <a:gd name="adj1" fmla="val 6250"/>
              <a:gd name="adj2" fmla="val 0"/>
            </a:avLst>
          </a:prstGeom>
          <a:solidFill>
            <a:srgbClr val="000000"/>
          </a:solidFill>
          <a:ln w="12600">
            <a:solidFill>
              <a:srgbClr val="000000"/>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Paso 3</a:t>
            </a:r>
            <a:endParaRPr b="0" lang="es-ES" sz="1800" spc="-1" strike="noStrike">
              <a:latin typeface="Arial"/>
            </a:endParaRPr>
          </a:p>
        </p:txBody>
      </p:sp>
      <p:sp>
        <p:nvSpPr>
          <p:cNvPr id="784" name="CustomShape 4"/>
          <p:cNvSpPr/>
          <p:nvPr/>
        </p:nvSpPr>
        <p:spPr>
          <a:xfrm>
            <a:off x="268920" y="2010600"/>
            <a:ext cx="5970240" cy="5194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Modificamos el archivo app.js, para hacer uso del módulo que instalamos debemos agregar las líneas:</a:t>
            </a:r>
            <a:endParaRPr b="0" lang="es-ES" sz="1200" spc="-1" strike="noStrike">
              <a:latin typeface="Arial"/>
            </a:endParaRPr>
          </a:p>
        </p:txBody>
      </p:sp>
      <p:sp>
        <p:nvSpPr>
          <p:cNvPr id="785" name="CustomShape 5"/>
          <p:cNvSpPr/>
          <p:nvPr/>
        </p:nvSpPr>
        <p:spPr>
          <a:xfrm>
            <a:off x="963720" y="4689720"/>
            <a:ext cx="4352040" cy="5734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El archivo app.js completo queda entonces:</a:t>
            </a:r>
            <a:endParaRPr b="0" lang="es-ES" sz="1200" spc="-1" strike="noStrike">
              <a:latin typeface="Arial"/>
            </a:endParaRPr>
          </a:p>
        </p:txBody>
      </p:sp>
      <p:sp>
        <p:nvSpPr>
          <p:cNvPr id="786" name="CustomShape 6"/>
          <p:cNvSpPr/>
          <p:nvPr/>
        </p:nvSpPr>
        <p:spPr>
          <a:xfrm>
            <a:off x="5517720" y="4846680"/>
            <a:ext cx="1371240" cy="259560"/>
          </a:xfrm>
          <a:prstGeom prst="rightArrow">
            <a:avLst>
              <a:gd name="adj1" fmla="val 50000"/>
              <a:gd name="adj2" fmla="val 50000"/>
            </a:avLst>
          </a:prstGeom>
          <a:solidFill>
            <a:srgbClr val="000000"/>
          </a:solidFill>
          <a:ln w="12600">
            <a:solidFill>
              <a:srgbClr val="000000"/>
            </a:solidFill>
            <a:miter/>
          </a:ln>
        </p:spPr>
        <p:style>
          <a:lnRef idx="0"/>
          <a:fillRef idx="0"/>
          <a:effectRef idx="0"/>
          <a:fontRef idx="minor"/>
        </p:style>
      </p:sp>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7"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788"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789" name="CustomShape 3"/>
          <p:cNvSpPr/>
          <p:nvPr/>
        </p:nvSpPr>
        <p:spPr>
          <a:xfrm>
            <a:off x="396720" y="393480"/>
            <a:ext cx="950040" cy="600120"/>
          </a:xfrm>
          <a:prstGeom prst="doubleWave">
            <a:avLst>
              <a:gd name="adj1" fmla="val 6250"/>
              <a:gd name="adj2" fmla="val 0"/>
            </a:avLst>
          </a:prstGeom>
          <a:solidFill>
            <a:srgbClr val="000000"/>
          </a:solidFill>
          <a:ln w="12600">
            <a:solidFill>
              <a:srgbClr val="000000"/>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Paso 4</a:t>
            </a:r>
            <a:endParaRPr b="0" lang="es-ES" sz="1800" spc="-1" strike="noStrike">
              <a:latin typeface="Arial"/>
            </a:endParaRPr>
          </a:p>
        </p:txBody>
      </p:sp>
      <p:sp>
        <p:nvSpPr>
          <p:cNvPr id="790" name="CustomShape 4"/>
          <p:cNvSpPr/>
          <p:nvPr/>
        </p:nvSpPr>
        <p:spPr>
          <a:xfrm>
            <a:off x="2752200" y="709560"/>
            <a:ext cx="5835600" cy="6631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Ahora tenemos que modificar el archivo index.hbs que se encuentra en la carpeta "views" y disponemos dos enlaces al formulario de login y al panel de control:</a:t>
            </a:r>
            <a:endParaRPr b="0" lang="es-ES" sz="1200" spc="-1" strike="noStrike">
              <a:latin typeface="Arial"/>
            </a:endParaRPr>
          </a:p>
        </p:txBody>
      </p:sp>
      <p:sp>
        <p:nvSpPr>
          <p:cNvPr id="791" name="CustomShape 5"/>
          <p:cNvSpPr/>
          <p:nvPr/>
        </p:nvSpPr>
        <p:spPr>
          <a:xfrm>
            <a:off x="2752200" y="3085920"/>
            <a:ext cx="5468040" cy="5644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También creamos otra plantilla llamada 'login.hbs' y cuyo contenido es:</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2"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793"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794" name="CustomShape 3"/>
          <p:cNvSpPr/>
          <p:nvPr/>
        </p:nvSpPr>
        <p:spPr>
          <a:xfrm>
            <a:off x="349560" y="187200"/>
            <a:ext cx="923040" cy="573480"/>
          </a:xfrm>
          <a:prstGeom prst="doubleWave">
            <a:avLst>
              <a:gd name="adj1" fmla="val 6250"/>
              <a:gd name="adj2" fmla="val 0"/>
            </a:avLst>
          </a:prstGeom>
          <a:solidFill>
            <a:srgbClr val="000000"/>
          </a:solidFill>
          <a:ln w="12600">
            <a:solidFill>
              <a:srgbClr val="000000"/>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Paso 5</a:t>
            </a:r>
            <a:endParaRPr b="0" lang="es-ES" sz="1800" spc="-1" strike="noStrike">
              <a:latin typeface="Arial"/>
            </a:endParaRPr>
          </a:p>
        </p:txBody>
      </p:sp>
      <p:sp>
        <p:nvSpPr>
          <p:cNvPr id="795" name="CustomShape 4"/>
          <p:cNvSpPr/>
          <p:nvPr/>
        </p:nvSpPr>
        <p:spPr>
          <a:xfrm>
            <a:off x="555840" y="1079640"/>
            <a:ext cx="4302720" cy="7884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En el archivo index.js de la carpeta routes disponemos el siguiente código:</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CustomShape 1"/>
          <p:cNvSpPr/>
          <p:nvPr/>
        </p:nvSpPr>
        <p:spPr>
          <a:xfrm>
            <a:off x="475200" y="457200"/>
            <a:ext cx="2751840" cy="52848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gn="ctr">
              <a:lnSpc>
                <a:spcPct val="100000"/>
              </a:lnSpc>
            </a:pPr>
            <a:r>
              <a:rPr b="0" lang="es-ES" sz="1800" spc="-1" strike="noStrike">
                <a:solidFill>
                  <a:srgbClr val="ffffff"/>
                </a:solidFill>
                <a:latin typeface="Calibri"/>
              </a:rPr>
              <a:t>Ejercicios</a:t>
            </a:r>
            <a:endParaRPr b="0" lang="es-ES" sz="1800" spc="-1" strike="noStrike">
              <a:latin typeface="Arial"/>
            </a:endParaRPr>
          </a:p>
        </p:txBody>
      </p:sp>
      <p:sp>
        <p:nvSpPr>
          <p:cNvPr id="143" name="CustomShape 2"/>
          <p:cNvSpPr/>
          <p:nvPr/>
        </p:nvSpPr>
        <p:spPr>
          <a:xfrm>
            <a:off x="3478320" y="2223360"/>
            <a:ext cx="4392360" cy="1945080"/>
          </a:xfrm>
          <a:prstGeom prst="doubleWave">
            <a:avLst>
              <a:gd name="adj1" fmla="val 6250"/>
              <a:gd name="adj2" fmla="val 0"/>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Confeccionar un programa que requiera el módulo 'os' para recuperar el espacio libre de memoria. Mostrar inicialmente el epacio libre mediante el método freemem()</a:t>
            </a:r>
            <a:endParaRPr b="0" lang="es-ES" sz="1200" spc="-1" strike="noStrike">
              <a:latin typeface="Arial"/>
            </a:endParaRPr>
          </a:p>
          <a:p>
            <a:pPr algn="ctr">
              <a:lnSpc>
                <a:spcPct val="100000"/>
              </a:lnSpc>
            </a:pPr>
            <a:r>
              <a:rPr b="0" lang="es-ES" sz="1200" spc="-1" strike="noStrike">
                <a:solidFill>
                  <a:srgbClr val="ffffff"/>
                </a:solidFill>
                <a:latin typeface="Calibri"/>
              </a:rPr>
              <a:t>Luego crear un vector y mediante el método push almacenar 1000000 de enteros. Mostrar luego de la creación y carga del vector la cantidad de espacio libre.</a:t>
            </a:r>
            <a:endParaRPr b="0" lang="es-ES" sz="1200" spc="-1" strike="noStrike">
              <a:latin typeface="Arial"/>
            </a:endParaRPr>
          </a:p>
          <a:p>
            <a:pPr algn="ctr">
              <a:lnSpc>
                <a:spcPct val="100000"/>
              </a:lnSpc>
            </a:pPr>
            <a:endParaRPr b="0" lang="es-ES" sz="1200" spc="-1" strike="noStrike">
              <a:latin typeface="Arial"/>
            </a:endParaRPr>
          </a:p>
          <a:p>
            <a:pPr algn="ctr">
              <a:lnSpc>
                <a:spcPct val="100000"/>
              </a:lnSpc>
            </a:pPr>
            <a:r>
              <a:rPr b="0" lang="es-ES" sz="1200" spc="-1" strike="noStrike">
                <a:solidFill>
                  <a:srgbClr val="ffffff"/>
                </a:solidFill>
                <a:latin typeface="Calibri"/>
              </a:rPr>
              <a:t>Llamar al archivo ejercicio4.js</a:t>
            </a:r>
            <a:endParaRPr b="0" lang="es-ES" sz="1200" spc="-1" strike="noStrike">
              <a:latin typeface="Arial"/>
            </a:endParaRPr>
          </a:p>
        </p:txBody>
      </p:sp>
      <p:sp>
        <p:nvSpPr>
          <p:cNvPr id="144" name="CustomShape 3"/>
          <p:cNvSpPr/>
          <p:nvPr/>
        </p:nvSpPr>
        <p:spPr>
          <a:xfrm>
            <a:off x="2241000" y="2895480"/>
            <a:ext cx="842400" cy="456840"/>
          </a:xfrm>
          <a:prstGeom prst="triangle">
            <a:avLst>
              <a:gd name="adj" fmla="val 50000"/>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800" spc="-1" strike="noStrike">
                <a:solidFill>
                  <a:srgbClr val="ffffff"/>
                </a:solidFill>
                <a:latin typeface="Calibri"/>
              </a:rPr>
              <a:t>1</a:t>
            </a:r>
            <a:endParaRPr b="0" lang="es-ES" sz="1800" spc="-1" strike="noStrike">
              <a:latin typeface="Arial"/>
            </a:endParaRPr>
          </a:p>
        </p:txBody>
      </p:sp>
      <p:sp>
        <p:nvSpPr>
          <p:cNvPr id="145" name="CustomShape 4"/>
          <p:cNvSpPr/>
          <p:nvPr/>
        </p:nvSpPr>
        <p:spPr>
          <a:xfrm>
            <a:off x="8310240" y="2752200"/>
            <a:ext cx="3432960" cy="941040"/>
          </a:xfrm>
          <a:prstGeom prst="irregularSeal2">
            <a:avLst/>
          </a:prstGeom>
          <a:solidFill>
            <a:srgbClr val="000000"/>
          </a:solidFill>
          <a:ln w="12600">
            <a:solidFill>
              <a:srgbClr val="000000"/>
            </a:solidFill>
            <a:miter/>
          </a:ln>
        </p:spPr>
        <p:style>
          <a:lnRef idx="0"/>
          <a:fillRef idx="0"/>
          <a:effectRef idx="0"/>
          <a:fontRef idx="minor"/>
        </p:style>
        <p:txBody>
          <a:bodyPr lIns="90000" rIns="90000" tIns="45000" bIns="45000" anchor="ctr">
            <a:noAutofit/>
          </a:bodyPr>
          <a:p>
            <a:pPr algn="ctr">
              <a:lnSpc>
                <a:spcPct val="100000"/>
              </a:lnSpc>
            </a:pPr>
            <a:r>
              <a:rPr b="0" lang="es-ES" sz="1800" spc="-1" strike="noStrike">
                <a:solidFill>
                  <a:srgbClr val="ffffff"/>
                </a:solidFill>
                <a:latin typeface="Calibri"/>
              </a:rPr>
              <a:t>Resultado</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6"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797"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pic>
        <p:nvPicPr>
          <p:cNvPr id="798" name="Picture 2" descr=""/>
          <p:cNvPicPr/>
          <p:nvPr/>
        </p:nvPicPr>
        <p:blipFill>
          <a:blip r:embed="rId1"/>
          <a:stretch/>
        </p:blipFill>
        <p:spPr>
          <a:xfrm>
            <a:off x="4918320" y="1394640"/>
            <a:ext cx="6229080" cy="3885840"/>
          </a:xfrm>
          <a:prstGeom prst="rect">
            <a:avLst/>
          </a:prstGeom>
          <a:ln>
            <a:noFill/>
          </a:ln>
          <a:effectLst>
            <a:outerShdw dist="139498" dir="2700000">
              <a:srgbClr val="333333">
                <a:alpha val="65000"/>
              </a:srgbClr>
            </a:outerShdw>
          </a:effectLst>
        </p:spPr>
      </p:pic>
      <p:sp>
        <p:nvSpPr>
          <p:cNvPr id="799" name="CustomShape 3"/>
          <p:cNvSpPr/>
          <p:nvPr/>
        </p:nvSpPr>
        <p:spPr>
          <a:xfrm>
            <a:off x="268920" y="413280"/>
            <a:ext cx="4123440" cy="8960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Cuando arrancamos la aplicación nos muestra el contenido de la plantilla index.hbs:</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0"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801"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802" name="CustomShape 3"/>
          <p:cNvSpPr/>
          <p:nvPr/>
        </p:nvSpPr>
        <p:spPr>
          <a:xfrm>
            <a:off x="421200" y="948240"/>
            <a:ext cx="4482000" cy="8870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Al seleccionar el hipervínculo de Login tenemos que se ejecuta:</a:t>
            </a:r>
            <a:endParaRPr b="0" lang="es-ES" sz="1200" spc="-1" strike="noStrike">
              <a:latin typeface="Arial"/>
            </a:endParaRPr>
          </a:p>
        </p:txBody>
      </p:sp>
      <p:pic>
        <p:nvPicPr>
          <p:cNvPr id="803" name="Picture 2" descr=""/>
          <p:cNvPicPr/>
          <p:nvPr/>
        </p:nvPicPr>
        <p:blipFill>
          <a:blip r:embed="rId1"/>
          <a:stretch/>
        </p:blipFill>
        <p:spPr>
          <a:xfrm>
            <a:off x="5143680" y="2062800"/>
            <a:ext cx="6210000" cy="3876480"/>
          </a:xfrm>
          <a:prstGeom prst="rect">
            <a:avLst/>
          </a:prstGeom>
          <a:ln>
            <a:noFill/>
          </a:ln>
          <a:effectLst>
            <a:outerShdw dist="139498" dir="2700000">
              <a:srgbClr val="333333">
                <a:alpha val="65000"/>
              </a:srgbClr>
            </a:outerShdw>
          </a:effectLst>
        </p:spPr>
      </p:pic>
    </p:spTree>
  </p:cSld>
  <mc:AlternateContent>
    <mc:Choice Requires="p14">
      <p:transition spd="slow" p14:dur="2000"/>
    </mc:Choice>
    <mc:Fallback>
      <p:transition spd="slow"/>
    </mc:Fallback>
  </mc:AlternateContent>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4" name="TextShape 1"/>
          <p:cNvSpPr txBox="1"/>
          <p:nvPr/>
        </p:nvSpPr>
        <p:spPr>
          <a:xfrm>
            <a:off x="838080" y="35676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805" name="CustomShape 2"/>
          <p:cNvSpPr/>
          <p:nvPr/>
        </p:nvSpPr>
        <p:spPr>
          <a:xfrm>
            <a:off x="446400" y="227520"/>
            <a:ext cx="4706280" cy="6361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Cuando se presiona el botón submit pasa a ejecutarse el siguiente código donde se crea la variable de sesión:</a:t>
            </a:r>
            <a:endParaRPr b="0" lang="es-ES" sz="1200" spc="-1" strike="noStrike">
              <a:latin typeface="Arial"/>
            </a:endParaRPr>
          </a:p>
        </p:txBody>
      </p:sp>
      <p:sp>
        <p:nvSpPr>
          <p:cNvPr id="806" name="CustomShape 3"/>
          <p:cNvSpPr/>
          <p:nvPr/>
        </p:nvSpPr>
        <p:spPr>
          <a:xfrm>
            <a:off x="572040" y="2865600"/>
            <a:ext cx="4518000" cy="7077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Es decir el objeto req tiene una propiedad llamada session y le creamos a esta una propiedad mail con el valor que se rescata del formulario web.</a:t>
            </a:r>
            <a:endParaRPr b="0" lang="es-ES" sz="1200" spc="-1" strike="noStrike">
              <a:latin typeface="Arial"/>
            </a:endParaRPr>
          </a:p>
        </p:txBody>
      </p:sp>
      <p:pic>
        <p:nvPicPr>
          <p:cNvPr id="807" name="Picture 2" descr=""/>
          <p:cNvPicPr/>
          <p:nvPr/>
        </p:nvPicPr>
        <p:blipFill>
          <a:blip r:embed="rId1"/>
          <a:srcRect l="0" t="0" r="0" b="40411"/>
          <a:stretch/>
        </p:blipFill>
        <p:spPr>
          <a:xfrm>
            <a:off x="5544720" y="227520"/>
            <a:ext cx="6200280" cy="1744200"/>
          </a:xfrm>
          <a:prstGeom prst="rect">
            <a:avLst/>
          </a:prstGeom>
          <a:ln>
            <a:noFill/>
          </a:ln>
          <a:effectLst>
            <a:outerShdw dist="139498" dir="2700000">
              <a:srgbClr val="333333">
                <a:alpha val="65000"/>
              </a:srgbClr>
            </a:outerShdw>
          </a:effectLst>
        </p:spPr>
      </p:pic>
      <p:sp>
        <p:nvSpPr>
          <p:cNvPr id="808" name="CustomShape 4"/>
          <p:cNvSpPr/>
          <p:nvPr/>
        </p:nvSpPr>
        <p:spPr>
          <a:xfrm>
            <a:off x="549720" y="3700080"/>
            <a:ext cx="4455000" cy="3873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Al presionar el hipervínculo de Ingresar se ejecuta:</a:t>
            </a:r>
            <a:endParaRPr b="0" lang="es-ES" sz="1200" spc="-1" strike="noStrike">
              <a:latin typeface="Arial"/>
            </a:endParaRPr>
          </a:p>
        </p:txBody>
      </p:sp>
      <p:sp>
        <p:nvSpPr>
          <p:cNvPr id="809" name="CustomShape 5"/>
          <p:cNvSpPr/>
          <p:nvPr/>
        </p:nvSpPr>
        <p:spPr>
          <a:xfrm>
            <a:off x="5961600" y="2407680"/>
            <a:ext cx="3764880" cy="6541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Mediante un if controlamos que exista la variable de sesión llamada mail:</a:t>
            </a:r>
            <a:endParaRPr b="0" lang="es-ES" sz="1200" spc="-1" strike="noStrike">
              <a:latin typeface="Arial"/>
            </a:endParaRPr>
          </a:p>
        </p:txBody>
      </p:sp>
      <p:pic>
        <p:nvPicPr>
          <p:cNvPr id="810" name="Picture 4" descr=""/>
          <p:cNvPicPr/>
          <p:nvPr/>
        </p:nvPicPr>
        <p:blipFill>
          <a:blip r:embed="rId2"/>
          <a:srcRect l="0" t="0" r="0" b="49013"/>
          <a:stretch/>
        </p:blipFill>
        <p:spPr>
          <a:xfrm>
            <a:off x="5544720" y="4087800"/>
            <a:ext cx="6219360" cy="1971360"/>
          </a:xfrm>
          <a:prstGeom prst="rect">
            <a:avLst/>
          </a:prstGeom>
          <a:ln>
            <a:noFill/>
          </a:ln>
          <a:effectLst>
            <a:outerShdw dist="139498" dir="2700000">
              <a:srgbClr val="333333">
                <a:alpha val="65000"/>
              </a:srgbClr>
            </a:outerShdw>
          </a:effectLst>
        </p:spPr>
      </p:pic>
    </p:spTree>
  </p:cSld>
  <mc:AlternateContent>
    <mc:Choice Requires="p14">
      <p:transition spd="slow" p14:dur="2000"/>
    </mc:Choice>
    <mc:Fallback>
      <p:transition spd="slow"/>
    </mc:Fallback>
  </mc:AlternateContent>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1"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812"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813" name="CustomShape 3"/>
          <p:cNvSpPr/>
          <p:nvPr/>
        </p:nvSpPr>
        <p:spPr>
          <a:xfrm>
            <a:off x="484200" y="546840"/>
            <a:ext cx="4042800" cy="4478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Cuando seleccionamos Logout se ejecuta:</a:t>
            </a:r>
            <a:endParaRPr b="0" lang="es-ES" sz="1200" spc="-1" strike="noStrike">
              <a:latin typeface="Arial"/>
            </a:endParaRPr>
          </a:p>
        </p:txBody>
      </p:sp>
      <p:sp>
        <p:nvSpPr>
          <p:cNvPr id="814" name="CustomShape 4"/>
          <p:cNvSpPr/>
          <p:nvPr/>
        </p:nvSpPr>
        <p:spPr>
          <a:xfrm>
            <a:off x="2734200" y="2743200"/>
            <a:ext cx="4060800" cy="3762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Cerramos la sesión completa (si hay varias variables de sesión creada se eliminan todas)</a:t>
            </a:r>
            <a:endParaRPr b="0" lang="es-ES" sz="1200" spc="-1" strike="noStrike">
              <a:latin typeface="Arial"/>
            </a:endParaRPr>
          </a:p>
        </p:txBody>
      </p:sp>
      <p:sp>
        <p:nvSpPr>
          <p:cNvPr id="815" name="CustomShape 5"/>
          <p:cNvSpPr/>
          <p:nvPr/>
        </p:nvSpPr>
        <p:spPr>
          <a:xfrm>
            <a:off x="3326040" y="3309120"/>
            <a:ext cx="6212160" cy="4021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Si intentamos ingresar al panel desde el menú de la página principal sin ingresar mail y clave tenemos como respuesta la siguiente pantalla:</a:t>
            </a:r>
            <a:endParaRPr b="0" lang="es-ES" sz="1200" spc="-1" strike="noStrike">
              <a:latin typeface="Arial"/>
            </a:endParaRPr>
          </a:p>
        </p:txBody>
      </p:sp>
      <p:pic>
        <p:nvPicPr>
          <p:cNvPr id="816" name="Picture 2" descr=""/>
          <p:cNvPicPr/>
          <p:nvPr/>
        </p:nvPicPr>
        <p:blipFill>
          <a:blip r:embed="rId1"/>
          <a:srcRect l="0" t="0" r="0" b="47124"/>
          <a:stretch/>
        </p:blipFill>
        <p:spPr>
          <a:xfrm>
            <a:off x="2029320" y="4001400"/>
            <a:ext cx="6219360" cy="2054520"/>
          </a:xfrm>
          <a:prstGeom prst="rect">
            <a:avLst/>
          </a:prstGeom>
          <a:ln>
            <a:noFill/>
          </a:ln>
          <a:effectLst>
            <a:outerShdw dist="139498" dir="2700000">
              <a:srgbClr val="333333">
                <a:alpha val="65000"/>
              </a:srgbClr>
            </a:outerShdw>
          </a:effectLst>
        </p:spPr>
      </p:pic>
    </p:spTree>
  </p:cSld>
  <mc:AlternateContent>
    <mc:Choice Requires="p14">
      <p:transition spd="slow" p14:dur="2000"/>
    </mc:Choice>
    <mc:Fallback>
      <p:transition spd="slow"/>
    </mc:Fallback>
  </mc:AlternateContent>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7"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818"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819" name="CustomShape 3"/>
          <p:cNvSpPr/>
          <p:nvPr/>
        </p:nvSpPr>
        <p:spPr>
          <a:xfrm>
            <a:off x="277920" y="265320"/>
            <a:ext cx="8803080" cy="39780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24 - Framework Express - Upload de archivos módulo multer</a:t>
            </a:r>
            <a:endParaRPr b="0" lang="es-ES" sz="1800" spc="-1" strike="noStrike">
              <a:latin typeface="Arial"/>
            </a:endParaRPr>
          </a:p>
        </p:txBody>
      </p:sp>
      <p:sp>
        <p:nvSpPr>
          <p:cNvPr id="820" name="CustomShape 4"/>
          <p:cNvSpPr/>
          <p:nvPr/>
        </p:nvSpPr>
        <p:spPr>
          <a:xfrm>
            <a:off x="3370680" y="1470240"/>
            <a:ext cx="4723920" cy="13442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Cuando tenemos que implementar formularios que contengan upload de archivos el módulo 'body-parser' no los puede procesar. Para estas situaciones hay otros módulos disponibles.</a:t>
            </a:r>
            <a:endParaRPr b="0" lang="es-ES" sz="1200" spc="-1" strike="noStrike">
              <a:latin typeface="Arial"/>
            </a:endParaRPr>
          </a:p>
        </p:txBody>
      </p:sp>
      <p:sp>
        <p:nvSpPr>
          <p:cNvPr id="821" name="CustomShape 5"/>
          <p:cNvSpPr/>
          <p:nvPr/>
        </p:nvSpPr>
        <p:spPr>
          <a:xfrm>
            <a:off x="3469320" y="3335040"/>
            <a:ext cx="4697280" cy="12546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Veremos el módulo 'multer' que nos permite administrar la subida de archivos a nuestro servidor.</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2"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823"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824" name="CustomShape 3"/>
          <p:cNvSpPr/>
          <p:nvPr/>
        </p:nvSpPr>
        <p:spPr>
          <a:xfrm>
            <a:off x="403560" y="230040"/>
            <a:ext cx="1756800" cy="36720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Problema</a:t>
            </a:r>
            <a:endParaRPr b="0" lang="es-ES" sz="1800" spc="-1" strike="noStrike">
              <a:latin typeface="Arial"/>
            </a:endParaRPr>
          </a:p>
        </p:txBody>
      </p:sp>
      <p:sp>
        <p:nvSpPr>
          <p:cNvPr id="825" name="CustomShape 4"/>
          <p:cNvSpPr/>
          <p:nvPr/>
        </p:nvSpPr>
        <p:spPr>
          <a:xfrm>
            <a:off x="2864160" y="414000"/>
            <a:ext cx="5495040" cy="10364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Implementar una página con dos hipervínculos. El primero nos permite acceder a un formulario web para la carga de dos fotos, las mismas deben ser almacenadas en el servidor. El segundo hipervínculo debe mostrar todas las fotos subidas hasta ese momento.</a:t>
            </a:r>
            <a:endParaRPr b="0" lang="es-ES" sz="1200" spc="-1" strike="noStrike">
              <a:latin typeface="Arial"/>
            </a:endParaRPr>
          </a:p>
        </p:txBody>
      </p:sp>
      <p:sp>
        <p:nvSpPr>
          <p:cNvPr id="826" name="CustomShape 5"/>
          <p:cNvSpPr/>
          <p:nvPr/>
        </p:nvSpPr>
        <p:spPr>
          <a:xfrm>
            <a:off x="466200" y="1825560"/>
            <a:ext cx="1281600" cy="681120"/>
          </a:xfrm>
          <a:prstGeom prst="doubleWave">
            <a:avLst>
              <a:gd name="adj1" fmla="val 6250"/>
              <a:gd name="adj2" fmla="val 0"/>
            </a:avLst>
          </a:prstGeom>
          <a:solidFill>
            <a:srgbClr val="000000"/>
          </a:solidFill>
          <a:ln w="12600">
            <a:solidFill>
              <a:srgbClr val="000000"/>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Paso 1</a:t>
            </a:r>
            <a:endParaRPr b="0" lang="es-ES" sz="1800" spc="-1" strike="noStrike">
              <a:latin typeface="Arial"/>
            </a:endParaRPr>
          </a:p>
        </p:txBody>
      </p:sp>
      <p:sp>
        <p:nvSpPr>
          <p:cNvPr id="827" name="CustomShape 6"/>
          <p:cNvSpPr/>
          <p:nvPr/>
        </p:nvSpPr>
        <p:spPr>
          <a:xfrm>
            <a:off x="3012120" y="2061720"/>
            <a:ext cx="4840560" cy="10350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Como vamos a utilizar el Framework Express y en conceptos anteriores ya instalamos el 'express-generator' nos posicionamos en el directorio 'c:\ejerciciosnodejs' (o el directorio donde esta almacenando todos sus proyectos) y procederemos a crear nuestra aplicación Node.js utilizando Express y su generador de código:</a:t>
            </a:r>
            <a:endParaRPr b="0" lang="es-ES" sz="1200" spc="-1" strike="noStrike">
              <a:latin typeface="Arial"/>
            </a:endParaRPr>
          </a:p>
        </p:txBody>
      </p:sp>
      <p:sp>
        <p:nvSpPr>
          <p:cNvPr id="828" name="CustomShape 7"/>
          <p:cNvSpPr/>
          <p:nvPr/>
        </p:nvSpPr>
        <p:spPr>
          <a:xfrm>
            <a:off x="2348640" y="4385160"/>
            <a:ext cx="6875640" cy="5504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Estamos llamando al programa 'express' y le pasamos dos parámetros, el primero indica el nombre de nuestro proyecto y el segundo el sistema de plantillas que utilizaremos para generar nuestras páginas dinámicas (</a:t>
            </a:r>
            <a:r>
              <a:rPr b="1" lang="es-ES" sz="1200" spc="-1" strike="noStrike">
                <a:solidFill>
                  <a:srgbClr val="ffffff"/>
                </a:solidFill>
                <a:latin typeface="Calibri"/>
              </a:rPr>
              <a:t>h</a:t>
            </a:r>
            <a:r>
              <a:rPr b="0" lang="es-ES" sz="1200" spc="-1" strike="noStrike">
                <a:solidFill>
                  <a:srgbClr val="ffffff"/>
                </a:solidFill>
                <a:latin typeface="Calibri"/>
              </a:rPr>
              <a:t>andle</a:t>
            </a:r>
            <a:r>
              <a:rPr b="1" lang="es-ES" sz="1200" spc="-1" strike="noStrike">
                <a:solidFill>
                  <a:srgbClr val="ffffff"/>
                </a:solidFill>
                <a:latin typeface="Calibri"/>
              </a:rPr>
              <a:t>b</a:t>
            </a:r>
            <a:r>
              <a:rPr b="0" lang="es-ES" sz="1200" spc="-1" strike="noStrike">
                <a:solidFill>
                  <a:srgbClr val="ffffff"/>
                </a:solidFill>
                <a:latin typeface="Calibri"/>
              </a:rPr>
              <a:t>ar</a:t>
            </a:r>
            <a:r>
              <a:rPr b="1" lang="es-ES" sz="1200" spc="-1" strike="noStrike">
                <a:solidFill>
                  <a:srgbClr val="ffffff"/>
                </a:solidFill>
                <a:latin typeface="Calibri"/>
              </a:rPr>
              <a:t>s</a:t>
            </a:r>
            <a:r>
              <a:rPr b="0" lang="es-ES" sz="1200" spc="-1" strike="noStrike">
                <a:solidFill>
                  <a:srgbClr val="ffffff"/>
                </a:solidFill>
                <a:latin typeface="Calibri"/>
              </a:rPr>
              <a:t>)</a:t>
            </a:r>
            <a:endParaRPr b="0" lang="es-ES" sz="1200" spc="-1" strike="noStrike">
              <a:latin typeface="Arial"/>
            </a:endParaRPr>
          </a:p>
        </p:txBody>
      </p:sp>
      <p:sp>
        <p:nvSpPr>
          <p:cNvPr id="829" name="CustomShape 8"/>
          <p:cNvSpPr/>
          <p:nvPr/>
        </p:nvSpPr>
        <p:spPr>
          <a:xfrm>
            <a:off x="5612040" y="5432760"/>
            <a:ext cx="3666240" cy="5360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Ya tenemos creado la carpeta ejercicio26 y dentro de esta los archivos y subcarpetas básicos:</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0"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831"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832" name="CustomShape 3"/>
          <p:cNvSpPr/>
          <p:nvPr/>
        </p:nvSpPr>
        <p:spPr>
          <a:xfrm>
            <a:off x="457200" y="448200"/>
            <a:ext cx="4849560" cy="5374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Descendemos a la carpeta ejercicio26 e instalamos todas las dependencias de módulos:</a:t>
            </a:r>
            <a:endParaRPr b="0" lang="es-ES" sz="1200" spc="-1" strike="noStrike">
              <a:latin typeface="Arial"/>
            </a:endParaRPr>
          </a:p>
        </p:txBody>
      </p:sp>
      <p:sp>
        <p:nvSpPr>
          <p:cNvPr id="833" name="CustomShape 4"/>
          <p:cNvSpPr/>
          <p:nvPr/>
        </p:nvSpPr>
        <p:spPr>
          <a:xfrm>
            <a:off x="2788200" y="2483280"/>
            <a:ext cx="5154480" cy="7527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Cuando llamamos a 'npm install' sin ningún otro parámetro lo que hace es buscar el archivo 'package.json' y proceder a instalar todos los módulos especificados en la propiedad 'dependencies'.</a:t>
            </a:r>
            <a:endParaRPr b="0" lang="es-ES" sz="1200" spc="-1" strike="noStrike">
              <a:latin typeface="Arial"/>
            </a:endParaRPr>
          </a:p>
        </p:txBody>
      </p:sp>
      <p:sp>
        <p:nvSpPr>
          <p:cNvPr id="834" name="CustomShape 5"/>
          <p:cNvSpPr/>
          <p:nvPr/>
        </p:nvSpPr>
        <p:spPr>
          <a:xfrm>
            <a:off x="3388680" y="3760560"/>
            <a:ext cx="4732920" cy="6091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Ahora ya tenemos creado la carpeta 'node_modules' con las 7 carpetas que coinciden con las dependencias especificadas en el archivo json:</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5"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836"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837" name="CustomShape 3"/>
          <p:cNvSpPr/>
          <p:nvPr/>
        </p:nvSpPr>
        <p:spPr>
          <a:xfrm>
            <a:off x="502200" y="457200"/>
            <a:ext cx="6068880" cy="7257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Recordemos que hasta ahora hemos creado un esqueleto funcional de una aplicación Node.js utilizando el framework Express y lo podemos ejecutar:</a:t>
            </a:r>
            <a:endParaRPr b="0" lang="es-ES" sz="1200" spc="-1" strike="noStrike">
              <a:latin typeface="Arial"/>
            </a:endParaRPr>
          </a:p>
        </p:txBody>
      </p:sp>
      <p:sp>
        <p:nvSpPr>
          <p:cNvPr id="838" name="CustomShape 4"/>
          <p:cNvSpPr/>
          <p:nvPr/>
        </p:nvSpPr>
        <p:spPr>
          <a:xfrm>
            <a:off x="2474280" y="1378080"/>
            <a:ext cx="5261760" cy="7077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Podemos ejecutar nuestra aplicación mínima creada con el 'express-generador':</a:t>
            </a:r>
            <a:endParaRPr b="0" lang="es-ES" sz="1200" spc="-1" strike="noStrike">
              <a:latin typeface="Arial"/>
            </a:endParaRPr>
          </a:p>
        </p:txBody>
      </p:sp>
      <p:sp>
        <p:nvSpPr>
          <p:cNvPr id="839" name="CustomShape 5"/>
          <p:cNvSpPr/>
          <p:nvPr/>
        </p:nvSpPr>
        <p:spPr>
          <a:xfrm>
            <a:off x="681480" y="3383640"/>
            <a:ext cx="4634280" cy="4248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O también podemos ejecutar el programa con:</a:t>
            </a:r>
            <a:endParaRPr b="0" lang="es-ES" sz="1200" spc="-1" strike="noStrike">
              <a:latin typeface="Arial"/>
            </a:endParaRPr>
          </a:p>
        </p:txBody>
      </p:sp>
      <p:pic>
        <p:nvPicPr>
          <p:cNvPr id="840" name="Picture 2" descr=""/>
          <p:cNvPicPr/>
          <p:nvPr/>
        </p:nvPicPr>
        <p:blipFill>
          <a:blip r:embed="rId1"/>
          <a:stretch/>
        </p:blipFill>
        <p:spPr>
          <a:xfrm>
            <a:off x="7444440" y="2498040"/>
            <a:ext cx="4505400" cy="3409560"/>
          </a:xfrm>
          <a:prstGeom prst="rect">
            <a:avLst/>
          </a:prstGeom>
          <a:ln>
            <a:noFill/>
          </a:ln>
          <a:effectLst>
            <a:outerShdw dist="139498" dir="2700000">
              <a:srgbClr val="333333">
                <a:alpha val="65000"/>
              </a:srgbClr>
            </a:outerShdw>
          </a:effectLst>
        </p:spPr>
      </p:pic>
      <p:sp>
        <p:nvSpPr>
          <p:cNvPr id="841" name="CustomShape 6"/>
          <p:cNvSpPr/>
          <p:nvPr/>
        </p:nvSpPr>
        <p:spPr>
          <a:xfrm>
            <a:off x="1120680" y="5198760"/>
            <a:ext cx="4697280" cy="3855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Recordemos que en el archivo json hay una propiedad start donde definimos el archivo que inicia nuestra aplicación:</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2"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843"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844" name="CustomShape 3"/>
          <p:cNvSpPr/>
          <p:nvPr/>
        </p:nvSpPr>
        <p:spPr>
          <a:xfrm>
            <a:off x="403560" y="296280"/>
            <a:ext cx="923040" cy="609120"/>
          </a:xfrm>
          <a:prstGeom prst="doubleWave">
            <a:avLst>
              <a:gd name="adj1" fmla="val 6250"/>
              <a:gd name="adj2" fmla="val 0"/>
            </a:avLst>
          </a:prstGeom>
          <a:solidFill>
            <a:srgbClr val="000000"/>
          </a:solidFill>
          <a:ln w="12600">
            <a:solidFill>
              <a:srgbClr val="000000"/>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Paso 2</a:t>
            </a:r>
            <a:endParaRPr b="0" lang="es-ES" sz="1800" spc="-1" strike="noStrike">
              <a:latin typeface="Arial"/>
            </a:endParaRPr>
          </a:p>
        </p:txBody>
      </p:sp>
      <p:sp>
        <p:nvSpPr>
          <p:cNvPr id="845" name="CustomShape 4"/>
          <p:cNvSpPr/>
          <p:nvPr/>
        </p:nvSpPr>
        <p:spPr>
          <a:xfrm>
            <a:off x="2828520" y="305280"/>
            <a:ext cx="5091480" cy="6181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Pasamos a instalar el módulo 'multer' desde la línea de comandos:</a:t>
            </a:r>
            <a:endParaRPr b="0" lang="es-ES" sz="1200" spc="-1" strike="noStrike">
              <a:latin typeface="Arial"/>
            </a:endParaRPr>
          </a:p>
        </p:txBody>
      </p:sp>
      <p:sp>
        <p:nvSpPr>
          <p:cNvPr id="846" name="CustomShape 5"/>
          <p:cNvSpPr/>
          <p:nvPr/>
        </p:nvSpPr>
        <p:spPr>
          <a:xfrm>
            <a:off x="2581920" y="2435400"/>
            <a:ext cx="5226120" cy="4838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Después de esto podemos abrir el archivo package.json y ver que se agregó la nueva dependencia "multer" por indicar --save:</a:t>
            </a:r>
            <a:endParaRPr b="0" lang="es-ES" sz="1200" spc="-1" strike="noStrike">
              <a:latin typeface="Arial"/>
            </a:endParaRPr>
          </a:p>
        </p:txBody>
      </p:sp>
      <p:sp>
        <p:nvSpPr>
          <p:cNvPr id="847" name="CustomShape 6"/>
          <p:cNvSpPr/>
          <p:nvPr/>
        </p:nvSpPr>
        <p:spPr>
          <a:xfrm>
            <a:off x="5916600" y="4652640"/>
            <a:ext cx="4204080" cy="6721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También si entramos en la carpeta node-modules veremos que se encuentra instalado el módulo "multer".</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8"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849"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850" name="CustomShape 3"/>
          <p:cNvSpPr/>
          <p:nvPr/>
        </p:nvSpPr>
        <p:spPr>
          <a:xfrm>
            <a:off x="493200" y="663480"/>
            <a:ext cx="950040" cy="600120"/>
          </a:xfrm>
          <a:prstGeom prst="doubleWave">
            <a:avLst>
              <a:gd name="adj1" fmla="val 6250"/>
              <a:gd name="adj2" fmla="val 0"/>
            </a:avLst>
          </a:prstGeom>
          <a:solidFill>
            <a:srgbClr val="000000"/>
          </a:solidFill>
          <a:ln w="12600">
            <a:solidFill>
              <a:srgbClr val="000000"/>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Paso 3</a:t>
            </a:r>
            <a:endParaRPr b="0" lang="es-ES" sz="1800" spc="-1" strike="noStrike">
              <a:latin typeface="Arial"/>
            </a:endParaRPr>
          </a:p>
        </p:txBody>
      </p:sp>
      <p:sp>
        <p:nvSpPr>
          <p:cNvPr id="851" name="CustomShape 4"/>
          <p:cNvSpPr/>
          <p:nvPr/>
        </p:nvSpPr>
        <p:spPr>
          <a:xfrm>
            <a:off x="2976120" y="1128960"/>
            <a:ext cx="4858560" cy="6181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Crearemos dos carpetas, una donde se almacenarán temporalmente los archivos que llegan al servidos desde un navegador y otra carpeta donde los copiaremos desde la carpeta temporal a la definitiva.</a:t>
            </a:r>
            <a:endParaRPr b="0" lang="es-ES" sz="1200" spc="-1" strike="noStrike">
              <a:latin typeface="Arial"/>
            </a:endParaRPr>
          </a:p>
        </p:txBody>
      </p:sp>
      <p:sp>
        <p:nvSpPr>
          <p:cNvPr id="852" name="CustomShape 5"/>
          <p:cNvSpPr/>
          <p:nvPr/>
        </p:nvSpPr>
        <p:spPr>
          <a:xfrm>
            <a:off x="3030120" y="2288160"/>
            <a:ext cx="4813560" cy="7077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La primer carpeta a crear dependerá de la raíz de nuestro sitio y la llamaremos 'uploads' y la segundo carpeta la crearemos dentro de la carpeta 'public' y la llamaremos 'fotos':</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CustomShape 1"/>
          <p:cNvSpPr/>
          <p:nvPr/>
        </p:nvSpPr>
        <p:spPr>
          <a:xfrm>
            <a:off x="421200" y="270720"/>
            <a:ext cx="7682400" cy="49284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4 - Módulo para administrar el sistema de archivos: fs</a:t>
            </a:r>
            <a:endParaRPr b="0" lang="es-ES" sz="1800" spc="-1" strike="noStrike">
              <a:latin typeface="Arial"/>
            </a:endParaRPr>
          </a:p>
        </p:txBody>
      </p:sp>
      <p:sp>
        <p:nvSpPr>
          <p:cNvPr id="147" name="CustomShape 2"/>
          <p:cNvSpPr/>
          <p:nvPr/>
        </p:nvSpPr>
        <p:spPr>
          <a:xfrm>
            <a:off x="3343680" y="1228320"/>
            <a:ext cx="4589640" cy="5972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Ya sabemos como crear un módulo mínimo, como consumirlo a dicho módulo y también como consumir módulos que vienen por defecto en Node.js.</a:t>
            </a:r>
            <a:endParaRPr b="0" lang="es-ES" sz="1200" spc="-1" strike="noStrike">
              <a:latin typeface="Arial"/>
            </a:endParaRPr>
          </a:p>
        </p:txBody>
      </p:sp>
      <p:sp>
        <p:nvSpPr>
          <p:cNvPr id="148" name="CustomShape 3"/>
          <p:cNvSpPr/>
          <p:nvPr/>
        </p:nvSpPr>
        <p:spPr>
          <a:xfrm>
            <a:off x="3415680" y="2169360"/>
            <a:ext cx="4688280" cy="8870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Ahora veremos un segundo módulo que viene implementado en Node.js por defecto y nos permite acceder al sistema de archivos para poder leer sus contenidos y crear otros archivos o carpetas.</a:t>
            </a:r>
            <a:endParaRPr b="0" lang="es-ES" sz="1200" spc="-1" strike="noStrike">
              <a:latin typeface="Arial"/>
            </a:endParaRPr>
          </a:p>
        </p:txBody>
      </p:sp>
      <p:sp>
        <p:nvSpPr>
          <p:cNvPr id="149" name="CustomShape 4"/>
          <p:cNvSpPr/>
          <p:nvPr/>
        </p:nvSpPr>
        <p:spPr>
          <a:xfrm>
            <a:off x="3469320" y="3406680"/>
            <a:ext cx="4464000" cy="8690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Tenemos que poner mucho cuidado en entender el concepto de programación asincrónica que propone la plataforma de Node.js</a:t>
            </a:r>
            <a:endParaRPr b="0" lang="es-ES" sz="1200" spc="-1" strike="noStrike">
              <a:latin typeface="Arial"/>
            </a:endParaRPr>
          </a:p>
        </p:txBody>
      </p:sp>
      <p:sp>
        <p:nvSpPr>
          <p:cNvPr id="150" name="CustomShape 5"/>
          <p:cNvSpPr/>
          <p:nvPr/>
        </p:nvSpPr>
        <p:spPr>
          <a:xfrm>
            <a:off x="2617560" y="4442400"/>
            <a:ext cx="6041880" cy="12726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La programación asincrónica busca no detener la ejecución del programa en forma completa por actividades que requieren mucho tiempo (una analogía es imaginar que nuestro entorno Node.js es un "mozo de restaurante" que va a una mesa y toma el pedido y lo envía a la cocina, la eleboración del pedido toma su tiempo pero el mozo no se queda congelado hasta que la cocina le avisa que el pedido está preparado sino que sigue tomando pedidos en otras mesas)</a:t>
            </a:r>
            <a:endParaRPr b="0" lang="es-ES" sz="1200" spc="-1" strike="noStrike">
              <a:latin typeface="Arial"/>
            </a:endParaRPr>
          </a:p>
        </p:txBody>
      </p:sp>
      <p:sp>
        <p:nvSpPr>
          <p:cNvPr id="151" name="CustomShape 6"/>
          <p:cNvSpPr/>
          <p:nvPr/>
        </p:nvSpPr>
        <p:spPr>
          <a:xfrm>
            <a:off x="2617560" y="5997240"/>
            <a:ext cx="6068880" cy="5230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El módulo de administración de archivos "fs" implementa la programación asincrónica para procesar su creación, lectura, modificación, borrado etc.</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3"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854"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855" name="CustomShape 3"/>
          <p:cNvSpPr/>
          <p:nvPr/>
        </p:nvSpPr>
        <p:spPr>
          <a:xfrm>
            <a:off x="421200" y="502200"/>
            <a:ext cx="914040" cy="779400"/>
          </a:xfrm>
          <a:prstGeom prst="doubleWave">
            <a:avLst>
              <a:gd name="adj1" fmla="val 6250"/>
              <a:gd name="adj2" fmla="val 0"/>
            </a:avLst>
          </a:prstGeom>
          <a:solidFill>
            <a:srgbClr val="000000"/>
          </a:solidFill>
          <a:ln w="12600">
            <a:solidFill>
              <a:srgbClr val="000000"/>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Paso 4</a:t>
            </a:r>
            <a:endParaRPr b="0" lang="es-ES" sz="1800" spc="-1" strike="noStrike">
              <a:latin typeface="Arial"/>
            </a:endParaRPr>
          </a:p>
        </p:txBody>
      </p:sp>
      <p:sp>
        <p:nvSpPr>
          <p:cNvPr id="856" name="CustomShape 4"/>
          <p:cNvSpPr/>
          <p:nvPr/>
        </p:nvSpPr>
        <p:spPr>
          <a:xfrm>
            <a:off x="2743200" y="280080"/>
            <a:ext cx="4983840" cy="7884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Ahora tenemos que modificar el archivo index.hbs que se encuentra en la carpeta "views" y disponemos dos enlaces al formulario de upload y a la visualización de las fotos:</a:t>
            </a:r>
            <a:endParaRPr b="0" lang="es-ES" sz="1200" spc="-1" strike="noStrike">
              <a:latin typeface="Arial"/>
            </a:endParaRPr>
          </a:p>
        </p:txBody>
      </p:sp>
      <p:sp>
        <p:nvSpPr>
          <p:cNvPr id="857" name="CustomShape 5"/>
          <p:cNvSpPr/>
          <p:nvPr/>
        </p:nvSpPr>
        <p:spPr>
          <a:xfrm>
            <a:off x="2743200" y="2447280"/>
            <a:ext cx="4983840" cy="6181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También creamos otra plantilla llamada 'subirfoto.hbs' y cuyo contenido es:</a:t>
            </a:r>
            <a:endParaRPr b="0" lang="es-ES" sz="1200" spc="-1" strike="noStrike">
              <a:latin typeface="Arial"/>
            </a:endParaRPr>
          </a:p>
        </p:txBody>
      </p:sp>
      <p:sp>
        <p:nvSpPr>
          <p:cNvPr id="858" name="CustomShape 6"/>
          <p:cNvSpPr/>
          <p:nvPr/>
        </p:nvSpPr>
        <p:spPr>
          <a:xfrm>
            <a:off x="2913480" y="5738040"/>
            <a:ext cx="4688280" cy="5734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Es importante ver que a los dos controles de tipo file le definimos el mismo valor en la propiedad name, es decir con el valor 'foto'.</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9"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860"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861" name="CustomShape 3"/>
          <p:cNvSpPr/>
          <p:nvPr/>
        </p:nvSpPr>
        <p:spPr>
          <a:xfrm>
            <a:off x="587160" y="197640"/>
            <a:ext cx="864720" cy="618120"/>
          </a:xfrm>
          <a:prstGeom prst="doubleWave">
            <a:avLst>
              <a:gd name="adj1" fmla="val 6250"/>
              <a:gd name="adj2" fmla="val 0"/>
            </a:avLst>
          </a:prstGeom>
          <a:solidFill>
            <a:srgbClr val="000000"/>
          </a:solidFill>
          <a:ln w="12600">
            <a:solidFill>
              <a:srgbClr val="000000"/>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Paso 5</a:t>
            </a:r>
            <a:endParaRPr b="0" lang="es-ES" sz="1800" spc="-1" strike="noStrike">
              <a:latin typeface="Arial"/>
            </a:endParaRPr>
          </a:p>
        </p:txBody>
      </p:sp>
      <p:sp>
        <p:nvSpPr>
          <p:cNvPr id="862" name="CustomShape 4"/>
          <p:cNvSpPr/>
          <p:nvPr/>
        </p:nvSpPr>
        <p:spPr>
          <a:xfrm>
            <a:off x="125640" y="1078200"/>
            <a:ext cx="4051800" cy="7794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En el archivo index.js de la carpeta routes disponemos el siguiente código:</a:t>
            </a:r>
            <a:endParaRPr b="0" lang="es-ES" sz="1200" spc="-1" strike="noStrike">
              <a:latin typeface="Arial"/>
            </a:endParaRPr>
          </a:p>
        </p:txBody>
      </p:sp>
      <p:sp>
        <p:nvSpPr>
          <p:cNvPr id="863" name="CustomShape 5"/>
          <p:cNvSpPr/>
          <p:nvPr/>
        </p:nvSpPr>
        <p:spPr>
          <a:xfrm>
            <a:off x="206280" y="2196360"/>
            <a:ext cx="3764880" cy="7527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Requerimos el módulo 'multer' y seguidamente llamamos a la función multer pasando como dato el directorio donde se suben los archivos:</a:t>
            </a:r>
            <a:endParaRPr b="0" lang="es-ES" sz="1200" spc="-1" strike="noStrike">
              <a:latin typeface="Arial"/>
            </a:endParaRPr>
          </a:p>
        </p:txBody>
      </p:sp>
      <p:sp>
        <p:nvSpPr>
          <p:cNvPr id="864" name="CustomShape 6"/>
          <p:cNvSpPr/>
          <p:nvPr/>
        </p:nvSpPr>
        <p:spPr>
          <a:xfrm>
            <a:off x="289080" y="4089240"/>
            <a:ext cx="3724560" cy="4179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Requerimos el módulo 'fs' para la copia de archivos:</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5"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866"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867" name="CustomShape 3"/>
          <p:cNvSpPr/>
          <p:nvPr/>
        </p:nvSpPr>
        <p:spPr>
          <a:xfrm>
            <a:off x="502200" y="475200"/>
            <a:ext cx="3782880" cy="5284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Cuando accedemos a la raíz del sitio nos muestra la plantilla index.hbs:</a:t>
            </a:r>
            <a:endParaRPr b="0" lang="es-ES" sz="1200" spc="-1" strike="noStrike">
              <a:latin typeface="Arial"/>
            </a:endParaRPr>
          </a:p>
        </p:txBody>
      </p:sp>
      <p:sp>
        <p:nvSpPr>
          <p:cNvPr id="868" name="CustomShape 4"/>
          <p:cNvSpPr/>
          <p:nvPr/>
        </p:nvSpPr>
        <p:spPr>
          <a:xfrm>
            <a:off x="3729240" y="2348640"/>
            <a:ext cx="3245040" cy="4568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En el navegador tenemos:</a:t>
            </a:r>
            <a:endParaRPr b="0" lang="es-ES" sz="1200" spc="-1" strike="noStrike">
              <a:latin typeface="Arial"/>
            </a:endParaRPr>
          </a:p>
        </p:txBody>
      </p:sp>
      <p:pic>
        <p:nvPicPr>
          <p:cNvPr id="869" name="Picture 2" descr=""/>
          <p:cNvPicPr/>
          <p:nvPr/>
        </p:nvPicPr>
        <p:blipFill>
          <a:blip r:embed="rId1"/>
          <a:stretch/>
        </p:blipFill>
        <p:spPr>
          <a:xfrm>
            <a:off x="2163600" y="3215160"/>
            <a:ext cx="6505200" cy="3247560"/>
          </a:xfrm>
          <a:prstGeom prst="rect">
            <a:avLst/>
          </a:prstGeom>
          <a:ln>
            <a:noFill/>
          </a:ln>
          <a:effectLst>
            <a:outerShdw dist="139498" dir="2700000">
              <a:srgbClr val="333333">
                <a:alpha val="65000"/>
              </a:srgbClr>
            </a:outerShdw>
          </a:effectLst>
        </p:spPr>
      </p:pic>
    </p:spTree>
  </p:cSld>
  <mc:AlternateContent>
    <mc:Choice Requires="p14">
      <p:transition spd="slow" p14:dur="2000"/>
    </mc:Choice>
    <mc:Fallback>
      <p:transition spd="slow"/>
    </mc:Fallback>
  </mc:AlternateContent>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0"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871"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872" name="CustomShape 3"/>
          <p:cNvSpPr/>
          <p:nvPr/>
        </p:nvSpPr>
        <p:spPr>
          <a:xfrm>
            <a:off x="457200" y="484200"/>
            <a:ext cx="4204080" cy="5464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Cuando seleccionamos 'Subir foto' se carga la plantilla subirfoto:</a:t>
            </a:r>
            <a:endParaRPr b="0" lang="es-ES" sz="1200" spc="-1" strike="noStrike">
              <a:latin typeface="Arial"/>
            </a:endParaRPr>
          </a:p>
        </p:txBody>
      </p:sp>
      <p:sp>
        <p:nvSpPr>
          <p:cNvPr id="873" name="CustomShape 4"/>
          <p:cNvSpPr/>
          <p:nvPr/>
        </p:nvSpPr>
        <p:spPr>
          <a:xfrm>
            <a:off x="3218400" y="2501280"/>
            <a:ext cx="3702240" cy="4478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En el navegador tenemos:</a:t>
            </a:r>
            <a:endParaRPr b="0" lang="es-ES" sz="1200" spc="-1" strike="noStrike">
              <a:latin typeface="Arial"/>
            </a:endParaRPr>
          </a:p>
        </p:txBody>
      </p:sp>
      <p:pic>
        <p:nvPicPr>
          <p:cNvPr id="874" name="Picture 2" descr=""/>
          <p:cNvPicPr/>
          <p:nvPr/>
        </p:nvPicPr>
        <p:blipFill>
          <a:blip r:embed="rId1"/>
          <a:stretch/>
        </p:blipFill>
        <p:spPr>
          <a:xfrm>
            <a:off x="2172600" y="3268440"/>
            <a:ext cx="6543360" cy="3247560"/>
          </a:xfrm>
          <a:prstGeom prst="rect">
            <a:avLst/>
          </a:prstGeom>
          <a:ln>
            <a:noFill/>
          </a:ln>
          <a:effectLst>
            <a:outerShdw dist="139498" dir="2700000">
              <a:srgbClr val="333333">
                <a:alpha val="65000"/>
              </a:srgbClr>
            </a:outerShdw>
          </a:effectLst>
        </p:spPr>
      </p:pic>
    </p:spTree>
  </p:cSld>
  <mc:AlternateContent>
    <mc:Choice Requires="p14">
      <p:transition spd="slow" p14:dur="2000"/>
    </mc:Choice>
    <mc:Fallback>
      <p:transition spd="slow"/>
    </mc:Fallback>
  </mc:AlternateContent>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5"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876"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877" name="CustomShape 3"/>
          <p:cNvSpPr/>
          <p:nvPr/>
        </p:nvSpPr>
        <p:spPr>
          <a:xfrm>
            <a:off x="354240" y="230040"/>
            <a:ext cx="3576600" cy="3942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Cuando se presiona el botón submit se ejecuta:</a:t>
            </a:r>
            <a:endParaRPr b="0" lang="es-ES" sz="1200" spc="-1" strike="noStrike">
              <a:latin typeface="Arial"/>
            </a:endParaRPr>
          </a:p>
        </p:txBody>
      </p:sp>
      <p:sp>
        <p:nvSpPr>
          <p:cNvPr id="878" name="CustomShape 4"/>
          <p:cNvSpPr/>
          <p:nvPr/>
        </p:nvSpPr>
        <p:spPr>
          <a:xfrm>
            <a:off x="282240" y="3109320"/>
            <a:ext cx="9318600" cy="5479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En el segundo parámetro indicamos el objeto upload que creamos en las primeras líneas llamando al método array y pasando como parámetro la propiedad name del formulario html y un 2 indicando la cantidad de archivos que llegarán.</a:t>
            </a:r>
            <a:endParaRPr b="0" lang="es-ES" sz="1200" spc="-1" strike="noStrike">
              <a:latin typeface="Arial"/>
            </a:endParaRPr>
          </a:p>
        </p:txBody>
      </p:sp>
      <p:sp>
        <p:nvSpPr>
          <p:cNvPr id="879" name="CustomShape 5"/>
          <p:cNvSpPr/>
          <p:nvPr/>
        </p:nvSpPr>
        <p:spPr>
          <a:xfrm>
            <a:off x="2008080" y="3866040"/>
            <a:ext cx="6579720" cy="3607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Disponemos un for para recorrer el vector que contiene todos los datos de los archivos subidos:</a:t>
            </a:r>
            <a:endParaRPr b="0" lang="es-ES" sz="1200" spc="-1" strike="noStrike">
              <a:latin typeface="Arial"/>
            </a:endParaRPr>
          </a:p>
        </p:txBody>
      </p:sp>
      <p:sp>
        <p:nvSpPr>
          <p:cNvPr id="880" name="CustomShape 6"/>
          <p:cNvSpPr/>
          <p:nvPr/>
        </p:nvSpPr>
        <p:spPr>
          <a:xfrm>
            <a:off x="1086840" y="5246640"/>
            <a:ext cx="9356400" cy="3625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En cada vuelta del for copiamos el archivo que se encuentra en la carpeta upload a la carpeta fotos a un archivo que es igual al nombre original:</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1"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882"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883" name="CustomShape 3"/>
          <p:cNvSpPr/>
          <p:nvPr/>
        </p:nvSpPr>
        <p:spPr>
          <a:xfrm>
            <a:off x="358560" y="241920"/>
            <a:ext cx="5817600" cy="3517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Después de copiarlo procedemos a eliminar el archivo que se subió a la carpeta uploads:</a:t>
            </a:r>
            <a:endParaRPr b="0" lang="es-ES" sz="1200" spc="-1" strike="noStrike">
              <a:latin typeface="Arial"/>
            </a:endParaRPr>
          </a:p>
        </p:txBody>
      </p:sp>
      <p:sp>
        <p:nvSpPr>
          <p:cNvPr id="884" name="CustomShape 4"/>
          <p:cNvSpPr/>
          <p:nvPr/>
        </p:nvSpPr>
        <p:spPr>
          <a:xfrm>
            <a:off x="838080" y="1690560"/>
            <a:ext cx="7269840" cy="4863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Cuando seleccionamos la opción 'Ver fotos' de la página principal del sitio se ejecuta:</a:t>
            </a:r>
            <a:endParaRPr b="0" lang="es-ES" sz="1200" spc="-1" strike="noStrike">
              <a:latin typeface="Arial"/>
            </a:endParaRPr>
          </a:p>
        </p:txBody>
      </p:sp>
      <p:sp>
        <p:nvSpPr>
          <p:cNvPr id="885" name="CustomShape 5"/>
          <p:cNvSpPr/>
          <p:nvPr/>
        </p:nvSpPr>
        <p:spPr>
          <a:xfrm>
            <a:off x="1645200" y="4857840"/>
            <a:ext cx="6176160" cy="5554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Mediante el objeto 'fs' llamamos al método readdir que obtiene una lista con todos los archivos contenidos en la carpeta que le pasamos en el primer parámetro:</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6"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887"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888" name="CustomShape 3"/>
          <p:cNvSpPr/>
          <p:nvPr/>
        </p:nvSpPr>
        <p:spPr>
          <a:xfrm>
            <a:off x="295920" y="201600"/>
            <a:ext cx="7619760" cy="4615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Mediante un for recorremos el vector y generamos todas los elementos HTML img con la propiedad src respectiva:</a:t>
            </a:r>
            <a:endParaRPr b="0" lang="es-ES" sz="1200" spc="-1" strike="noStrike">
              <a:latin typeface="Arial"/>
            </a:endParaRPr>
          </a:p>
        </p:txBody>
      </p:sp>
      <p:sp>
        <p:nvSpPr>
          <p:cNvPr id="889" name="CustomShape 4"/>
          <p:cNvSpPr/>
          <p:nvPr/>
        </p:nvSpPr>
        <p:spPr>
          <a:xfrm>
            <a:off x="2743200" y="1873080"/>
            <a:ext cx="4141440" cy="3855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En el navegador tenemos:</a:t>
            </a:r>
            <a:endParaRPr b="0" lang="es-ES" sz="1200" spc="-1" strike="noStrike">
              <a:latin typeface="Arial"/>
            </a:endParaRPr>
          </a:p>
        </p:txBody>
      </p:sp>
      <p:pic>
        <p:nvPicPr>
          <p:cNvPr id="890" name="Picture 2" descr=""/>
          <p:cNvPicPr/>
          <p:nvPr/>
        </p:nvPicPr>
        <p:blipFill>
          <a:blip r:embed="rId1"/>
          <a:stretch/>
        </p:blipFill>
        <p:spPr>
          <a:xfrm>
            <a:off x="2115720" y="2568600"/>
            <a:ext cx="5724000" cy="4050720"/>
          </a:xfrm>
          <a:prstGeom prst="rect">
            <a:avLst/>
          </a:prstGeom>
          <a:ln>
            <a:noFill/>
          </a:ln>
          <a:effectLst>
            <a:outerShdw dist="139498" dir="2700000">
              <a:srgbClr val="333333">
                <a:alpha val="65000"/>
              </a:srgbClr>
            </a:outerShdw>
          </a:effectLst>
        </p:spPr>
      </p:pic>
    </p:spTree>
  </p:cSld>
  <mc:AlternateContent>
    <mc:Choice Requires="p14">
      <p:transition spd="slow" p14:dur="2000"/>
    </mc:Choice>
    <mc:Fallback>
      <p:transition spd="slow"/>
    </mc:Fallback>
  </mc:AlternateContent>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1"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pic>
        <p:nvPicPr>
          <p:cNvPr id="892" name="Marcador de contenido 5" descr=""/>
          <p:cNvPicPr/>
          <p:nvPr/>
        </p:nvPicPr>
        <p:blipFill>
          <a:blip r:embed="rId1"/>
          <a:stretch/>
        </p:blipFill>
        <p:spPr>
          <a:xfrm>
            <a:off x="2409120" y="513000"/>
            <a:ext cx="5918760" cy="2778480"/>
          </a:xfrm>
          <a:prstGeom prst="rect">
            <a:avLst/>
          </a:prstGeom>
          <a:ln>
            <a:noFill/>
          </a:ln>
        </p:spPr>
      </p:pic>
      <p:sp>
        <p:nvSpPr>
          <p:cNvPr id="893" name="CustomShape 2"/>
          <p:cNvSpPr/>
          <p:nvPr/>
        </p:nvSpPr>
        <p:spPr>
          <a:xfrm>
            <a:off x="1174320" y="3872880"/>
            <a:ext cx="9072000" cy="13802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Socket.IO permite la comunicación bidireccional basada en eventos en tiempo real. Funciona en todas las plataformas, navegadores o dispositivos, centrándose igualmente en la confiabilidad y la velocidad. Socket.IO está construido sobre la API de WebSockets (lado del cliente) y Node.js. Es uno de los más dependientes de la biblioteca en </a:t>
            </a:r>
            <a:r>
              <a:rPr b="1" lang="es-ES" sz="1200" spc="-1" strike="noStrike">
                <a:solidFill>
                  <a:srgbClr val="ffffff"/>
                </a:solidFill>
                <a:latin typeface="Calibri"/>
              </a:rPr>
              <a:t>npm</a:t>
            </a:r>
            <a:r>
              <a:rPr b="0" lang="es-ES" sz="1200" spc="-1" strike="noStrike">
                <a:solidFill>
                  <a:srgbClr val="ffffff"/>
                </a:solidFill>
                <a:latin typeface="Calibri"/>
              </a:rPr>
              <a:t> (Administrador de paquetes de nodos).</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4"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895"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896" name="CustomShape 3"/>
          <p:cNvSpPr/>
          <p:nvPr/>
        </p:nvSpPr>
        <p:spPr>
          <a:xfrm>
            <a:off x="502200" y="365040"/>
            <a:ext cx="2079360" cy="46584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0" lang="es-ES" sz="1800" spc="-1" strike="noStrike">
                <a:solidFill>
                  <a:srgbClr val="ffffff"/>
                </a:solidFill>
                <a:latin typeface="Calibri"/>
              </a:rPr>
              <a:t>Audiencia</a:t>
            </a:r>
            <a:endParaRPr b="0" lang="es-ES" sz="1800" spc="-1" strike="noStrike">
              <a:latin typeface="Arial"/>
            </a:endParaRPr>
          </a:p>
        </p:txBody>
      </p:sp>
      <p:sp>
        <p:nvSpPr>
          <p:cNvPr id="897" name="CustomShape 4"/>
          <p:cNvSpPr/>
          <p:nvPr/>
        </p:nvSpPr>
        <p:spPr>
          <a:xfrm>
            <a:off x="2581920" y="1156320"/>
            <a:ext cx="5790960" cy="12099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Este tutorial ha sido creado para cualquier persona que tenga conocimientos básicos de HTML, Javascript y Node.js. Después de completar este tutorial, el lector podrá crear sitios web de tiempo real moderadamente complejos, back-ends para aplicaciones móviles y sistemas de notificación push.</a:t>
            </a:r>
            <a:endParaRPr b="0" lang="es-ES" sz="1200" spc="-1" strike="noStrike">
              <a:latin typeface="Arial"/>
            </a:endParaRPr>
          </a:p>
        </p:txBody>
      </p:sp>
      <p:sp>
        <p:nvSpPr>
          <p:cNvPr id="898" name="CustomShape 5"/>
          <p:cNvSpPr/>
          <p:nvPr/>
        </p:nvSpPr>
        <p:spPr>
          <a:xfrm>
            <a:off x="502200" y="3065760"/>
            <a:ext cx="2303640" cy="43884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0" lang="es-ES" sz="1800" spc="-1" strike="noStrike">
                <a:solidFill>
                  <a:srgbClr val="ffffff"/>
                </a:solidFill>
                <a:latin typeface="Calibri"/>
              </a:rPr>
              <a:t>Prerrequisitos</a:t>
            </a:r>
            <a:endParaRPr b="0" lang="es-ES" sz="1800" spc="-1" strike="noStrike">
              <a:latin typeface="Arial"/>
            </a:endParaRPr>
          </a:p>
        </p:txBody>
      </p:sp>
      <p:sp>
        <p:nvSpPr>
          <p:cNvPr id="899" name="CustomShape 6"/>
          <p:cNvSpPr/>
          <p:nvPr/>
        </p:nvSpPr>
        <p:spPr>
          <a:xfrm>
            <a:off x="2644560" y="3926520"/>
            <a:ext cx="5727960" cy="14248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El lector debe tener un conocimiento básico de HTML, JavaScript y Node.js. Si los lectores no los conocen, les sugeriremos que primero realicen estos tutoriales. Usaremos Express para facilitar la creación de servidores; Aunque no es un requisito previo.</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0"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901"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902" name="CustomShape 3"/>
          <p:cNvSpPr/>
          <p:nvPr/>
        </p:nvSpPr>
        <p:spPr>
          <a:xfrm>
            <a:off x="322560" y="448200"/>
            <a:ext cx="3504960" cy="53748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0" lang="es-ES" sz="1800" spc="-1" strike="noStrike">
                <a:solidFill>
                  <a:srgbClr val="ffffff"/>
                </a:solidFill>
                <a:latin typeface="Calibri"/>
              </a:rPr>
              <a:t>Información general</a:t>
            </a:r>
            <a:endParaRPr b="0" lang="es-ES" sz="1800" spc="-1" strike="noStrike">
              <a:latin typeface="Arial"/>
            </a:endParaRPr>
          </a:p>
        </p:txBody>
      </p:sp>
      <p:sp>
        <p:nvSpPr>
          <p:cNvPr id="903" name="CustomShape 4"/>
          <p:cNvSpPr/>
          <p:nvPr/>
        </p:nvSpPr>
        <p:spPr>
          <a:xfrm>
            <a:off x="3200400" y="1031040"/>
            <a:ext cx="5710320" cy="14428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Socket.IO es una biblioteca de JavaScript para </a:t>
            </a:r>
            <a:r>
              <a:rPr b="1" lang="es-ES" sz="1200" spc="-1" strike="noStrike">
                <a:solidFill>
                  <a:srgbClr val="ffffff"/>
                </a:solidFill>
                <a:latin typeface="Calibri"/>
              </a:rPr>
              <a:t>aplicaciones web en tiempo real</a:t>
            </a:r>
            <a:r>
              <a:rPr b="0" lang="es-ES" sz="1200" spc="-1" strike="noStrike">
                <a:solidFill>
                  <a:srgbClr val="ffffff"/>
                </a:solidFill>
                <a:latin typeface="Calibri"/>
              </a:rPr>
              <a:t> . Permite la comunicación bidireccional en tiempo real entre clientes web y servidores. Tiene dos partes: una </a:t>
            </a:r>
            <a:r>
              <a:rPr b="1" lang="es-ES" sz="1200" spc="-1" strike="noStrike">
                <a:solidFill>
                  <a:srgbClr val="ffffff"/>
                </a:solidFill>
                <a:latin typeface="Calibri"/>
              </a:rPr>
              <a:t>biblioteca del lado del cliente</a:t>
            </a:r>
            <a:r>
              <a:rPr b="0" lang="es-ES" sz="1200" spc="-1" strike="noStrike">
                <a:solidFill>
                  <a:srgbClr val="ffffff"/>
                </a:solidFill>
                <a:latin typeface="Calibri"/>
              </a:rPr>
              <a:t> que se ejecuta en el navegador y una </a:t>
            </a:r>
            <a:r>
              <a:rPr b="1" lang="es-ES" sz="1200" spc="-1" strike="noStrike">
                <a:solidFill>
                  <a:srgbClr val="ffffff"/>
                </a:solidFill>
                <a:latin typeface="Calibri"/>
              </a:rPr>
              <a:t>biblioteca del lado del servidor</a:t>
            </a:r>
            <a:r>
              <a:rPr b="0" lang="es-ES" sz="1200" spc="-1" strike="noStrike">
                <a:solidFill>
                  <a:srgbClr val="ffffff"/>
                </a:solidFill>
                <a:latin typeface="Calibri"/>
              </a:rPr>
              <a:t> para node.js. Ambos componentes tienen una API idéntica.</a:t>
            </a:r>
            <a:endParaRPr b="0" lang="es-ES" sz="1200" spc="-1" strike="noStrike">
              <a:latin typeface="Arial"/>
            </a:endParaRPr>
          </a:p>
        </p:txBody>
      </p:sp>
      <p:sp>
        <p:nvSpPr>
          <p:cNvPr id="904" name="CustomShape 5"/>
          <p:cNvSpPr/>
          <p:nvPr/>
        </p:nvSpPr>
        <p:spPr>
          <a:xfrm>
            <a:off x="457200" y="2572920"/>
            <a:ext cx="3997800" cy="51048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0" lang="es-ES" sz="1800" spc="-1" strike="noStrike">
                <a:solidFill>
                  <a:srgbClr val="ffffff"/>
                </a:solidFill>
                <a:latin typeface="Calibri"/>
              </a:rPr>
              <a:t>Aplicaciones en tiempo real</a:t>
            </a:r>
            <a:endParaRPr b="0" lang="es-ES" sz="1800" spc="-1" strike="noStrike">
              <a:latin typeface="Arial"/>
            </a:endParaRPr>
          </a:p>
        </p:txBody>
      </p:sp>
      <p:sp>
        <p:nvSpPr>
          <p:cNvPr id="905" name="CustomShape 6"/>
          <p:cNvSpPr/>
          <p:nvPr/>
        </p:nvSpPr>
        <p:spPr>
          <a:xfrm>
            <a:off x="3482640" y="3182400"/>
            <a:ext cx="4311720" cy="6181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Una aplicación en tiempo real (RTA) es una aplicación que funciona dentro de un período que el usuario percibe como inmediato o actual.</a:t>
            </a:r>
            <a:endParaRPr b="0" lang="es-ES" sz="1200" spc="-1" strike="noStrike">
              <a:latin typeface="Arial"/>
            </a:endParaRPr>
          </a:p>
        </p:txBody>
      </p:sp>
      <p:sp>
        <p:nvSpPr>
          <p:cNvPr id="906" name="CustomShape 7"/>
          <p:cNvSpPr/>
          <p:nvPr/>
        </p:nvSpPr>
        <p:spPr>
          <a:xfrm>
            <a:off x="605160" y="4751280"/>
            <a:ext cx="3119400" cy="663120"/>
          </a:xfrm>
          <a:prstGeom prst="cloudCallout">
            <a:avLst>
              <a:gd name="adj1" fmla="val 67673"/>
              <a:gd name="adj2" fmla="val -5067"/>
            </a:avLst>
          </a:prstGeom>
          <a:solidFill>
            <a:srgbClr val="000000"/>
          </a:solidFill>
          <a:ln w="12600">
            <a:solidFill>
              <a:srgbClr val="0000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Algunos ejemplos de aplicaciones en tiempo real son:</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CustomShape 1"/>
          <p:cNvSpPr/>
          <p:nvPr/>
        </p:nvSpPr>
        <p:spPr>
          <a:xfrm>
            <a:off x="277920" y="475200"/>
            <a:ext cx="5098320" cy="46584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Creación de un archivo de texto.</a:t>
            </a:r>
            <a:endParaRPr b="0" lang="es-ES" sz="1800" spc="-1" strike="noStrike">
              <a:latin typeface="Arial"/>
            </a:endParaRPr>
          </a:p>
        </p:txBody>
      </p:sp>
      <p:sp>
        <p:nvSpPr>
          <p:cNvPr id="153" name="CustomShape 2"/>
          <p:cNvSpPr/>
          <p:nvPr/>
        </p:nvSpPr>
        <p:spPr>
          <a:xfrm>
            <a:off x="1192320" y="1825560"/>
            <a:ext cx="3352320" cy="3762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Creemos un archivo llamado ejercicio5.js:</a:t>
            </a:r>
            <a:endParaRPr b="0" lang="es-ES" sz="1200" spc="-1" strike="noStrike">
              <a:latin typeface="Arial"/>
            </a:endParaRPr>
          </a:p>
        </p:txBody>
      </p:sp>
      <p:pic>
        <p:nvPicPr>
          <p:cNvPr id="154" name="Picture 2" descr=""/>
          <p:cNvPicPr/>
          <p:nvPr/>
        </p:nvPicPr>
        <p:blipFill>
          <a:blip r:embed="rId1"/>
          <a:stretch/>
        </p:blipFill>
        <p:spPr>
          <a:xfrm>
            <a:off x="5376600" y="2517840"/>
            <a:ext cx="6438600" cy="3285720"/>
          </a:xfrm>
          <a:prstGeom prst="rect">
            <a:avLst/>
          </a:prstGeom>
          <a:ln>
            <a:noFill/>
          </a:ln>
          <a:effectLst>
            <a:outerShdw dist="139498" dir="2700000">
              <a:srgbClr val="333333">
                <a:alpha val="65000"/>
              </a:srgbClr>
            </a:outerShdw>
          </a:effectLst>
        </p:spPr>
      </p:pic>
    </p:spTree>
  </p:cSld>
  <mc:AlternateContent>
    <mc:Choice Requires="p14">
      <p:transition spd="slow" p14:dur="2000"/>
    </mc:Choice>
    <mc:Fallback>
      <p:transition spd="slow"/>
    </mc:Fallback>
  </mc:AlternateContent>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7" name="TextShape 1"/>
          <p:cNvSpPr txBox="1"/>
          <p:nvPr/>
        </p:nvSpPr>
        <p:spPr>
          <a:xfrm>
            <a:off x="838080" y="365040"/>
            <a:ext cx="10515240" cy="1325160"/>
          </a:xfrm>
          <a:prstGeom prst="rect">
            <a:avLst/>
          </a:prstGeom>
          <a:solidFill>
            <a:srgbClr val="ffffff"/>
          </a:solidFill>
          <a:ln w="12600">
            <a:solidFill>
              <a:srgbClr val="ffffff"/>
            </a:solidFill>
            <a:miter/>
          </a:ln>
        </p:spPr>
        <p:txBody>
          <a:bodyPr anchor="ctr">
            <a:noAutofit/>
          </a:bodyPr>
          <a:p>
            <a:endParaRPr b="0" lang="es-ES" sz="1800" spc="-1" strike="noStrike">
              <a:solidFill>
                <a:srgbClr val="000000"/>
              </a:solidFill>
              <a:latin typeface="Calibri"/>
            </a:endParaRPr>
          </a:p>
        </p:txBody>
      </p:sp>
      <p:sp>
        <p:nvSpPr>
          <p:cNvPr id="908"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909" name="CustomShape 3"/>
          <p:cNvSpPr/>
          <p:nvPr/>
        </p:nvSpPr>
        <p:spPr>
          <a:xfrm>
            <a:off x="484200" y="519840"/>
            <a:ext cx="3388320" cy="30456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0" lang="es-ES" sz="1800" spc="-1" strike="noStrike">
                <a:solidFill>
                  <a:srgbClr val="ffffff"/>
                </a:solidFill>
                <a:latin typeface="Calibri"/>
              </a:rPr>
              <a:t>¿Por qué Socket.IO?</a:t>
            </a:r>
            <a:endParaRPr b="0" lang="es-ES" sz="1800" spc="-1" strike="noStrike">
              <a:latin typeface="Arial"/>
            </a:endParaRPr>
          </a:p>
        </p:txBody>
      </p:sp>
      <p:sp>
        <p:nvSpPr>
          <p:cNvPr id="910" name="CustomShape 4"/>
          <p:cNvSpPr/>
          <p:nvPr/>
        </p:nvSpPr>
        <p:spPr>
          <a:xfrm>
            <a:off x="4016160" y="1071720"/>
            <a:ext cx="6167520" cy="9648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Escribir una aplicación en tiempo real con pilas de aplicaciones web populares como LAMP (PHP) ha sido tradicionalmente muy difícil. Implica sondear el servidor para detectar cambios, realizar un seguimiento de las marcas de tiempo y es mucho más lento de lo que debería ser.</a:t>
            </a:r>
            <a:endParaRPr b="0" lang="es-ES" sz="1200" spc="-1" strike="noStrike">
              <a:latin typeface="Arial"/>
            </a:endParaRPr>
          </a:p>
        </p:txBody>
      </p:sp>
      <p:sp>
        <p:nvSpPr>
          <p:cNvPr id="911" name="CustomShape 5"/>
          <p:cNvSpPr/>
          <p:nvPr/>
        </p:nvSpPr>
        <p:spPr>
          <a:xfrm>
            <a:off x="2527920" y="2478600"/>
            <a:ext cx="5727960" cy="9856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Los sockets han sido tradicionalmente la solución alrededor de la cual se diseñan la mayoría de los sistemas en tiempo real, proporcionando un canal de comunicación bidireccional entre un cliente y un servidor. Esto significa que el servidor puede enviar mensajes a los clientes. Cuando se produce un evento, la idea es que el servidor lo obtenga y lo envíe a los clientes conectados interesados.</a:t>
            </a:r>
            <a:endParaRPr b="0" lang="es-ES" sz="1200" spc="-1" strike="noStrike">
              <a:latin typeface="Arial"/>
            </a:endParaRPr>
          </a:p>
        </p:txBody>
      </p:sp>
      <p:sp>
        <p:nvSpPr>
          <p:cNvPr id="912" name="CustomShape 6"/>
          <p:cNvSpPr/>
          <p:nvPr/>
        </p:nvSpPr>
        <p:spPr>
          <a:xfrm>
            <a:off x="3406680" y="4118040"/>
            <a:ext cx="5145480" cy="14162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Socket.IO es bastante popular, es usado por </a:t>
            </a:r>
            <a:r>
              <a:rPr b="1" lang="es-ES" sz="1200" spc="-1" strike="noStrike">
                <a:solidFill>
                  <a:srgbClr val="ffffff"/>
                </a:solidFill>
                <a:latin typeface="Calibri"/>
              </a:rPr>
              <a:t>Microsoft Office, Yammer, Zendesk, Trello</a:t>
            </a:r>
            <a:r>
              <a:rPr b="0" lang="es-ES" sz="1200" spc="-1" strike="noStrike">
                <a:solidFill>
                  <a:srgbClr val="ffffff"/>
                </a:solidFill>
                <a:latin typeface="Calibri"/>
              </a:rPr>
              <a:t> y muchas otras organizaciones para construir sistemas robustos en tiempo real. Es uno de los </a:t>
            </a:r>
            <a:r>
              <a:rPr b="1" lang="es-ES" sz="1200" spc="-1" strike="noStrike">
                <a:solidFill>
                  <a:srgbClr val="ffffff"/>
                </a:solidFill>
                <a:latin typeface="Calibri"/>
              </a:rPr>
              <a:t>framework de JavaScript</a:t>
            </a:r>
            <a:r>
              <a:rPr b="0" lang="es-ES" sz="1200" spc="-1" strike="noStrike">
                <a:solidFill>
                  <a:srgbClr val="ffffff"/>
                </a:solidFill>
                <a:latin typeface="Calibri"/>
              </a:rPr>
              <a:t> más poderosos en </a:t>
            </a:r>
            <a:r>
              <a:rPr b="1" lang="es-ES" sz="1200" spc="-1" strike="noStrike">
                <a:solidFill>
                  <a:srgbClr val="ffffff"/>
                </a:solidFill>
                <a:latin typeface="Calibri"/>
              </a:rPr>
              <a:t>GitHub</a:t>
            </a:r>
            <a:r>
              <a:rPr b="0" lang="es-ES" sz="1200" spc="-1" strike="noStrike">
                <a:solidFill>
                  <a:srgbClr val="ffffff"/>
                </a:solidFill>
                <a:latin typeface="Calibri"/>
              </a:rPr>
              <a:t> , y el módulo NPM (Administrador de paquetes de nodos) más dependiente. Socket.IO también tiene una gran comunidad, lo que significa que encontrar ayuda es bastante fácil.</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3"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914"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915" name="CustomShape 3"/>
          <p:cNvSpPr/>
          <p:nvPr/>
        </p:nvSpPr>
        <p:spPr>
          <a:xfrm>
            <a:off x="546840" y="681480"/>
            <a:ext cx="2196000" cy="51948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0" lang="es-ES" sz="1800" spc="-1" strike="noStrike">
                <a:solidFill>
                  <a:srgbClr val="ffffff"/>
                </a:solidFill>
                <a:latin typeface="Calibri"/>
              </a:rPr>
              <a:t>ExpressJS</a:t>
            </a:r>
            <a:endParaRPr b="0" lang="es-ES" sz="1800" spc="-1" strike="noStrike">
              <a:latin typeface="Arial"/>
            </a:endParaRPr>
          </a:p>
        </p:txBody>
      </p:sp>
      <p:sp>
        <p:nvSpPr>
          <p:cNvPr id="916" name="CustomShape 4"/>
          <p:cNvSpPr/>
          <p:nvPr/>
        </p:nvSpPr>
        <p:spPr>
          <a:xfrm>
            <a:off x="3290040" y="1075680"/>
            <a:ext cx="6535080" cy="16131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Usaremos Express para construir el servidor web con el que trabajará Socket.IO. Se puede utilizar cualquier otro framework del lado del servidor del node o incluso el servidor HTTP del node. Sin embargo, ExpressJS facilita la definición de rutas y otras cosas. Para leer más acerca de Express y obtener una idea básica al respecto, diríjase al </a:t>
            </a:r>
            <a:r>
              <a:rPr b="0" lang="es-ES" sz="1200" spc="-1" strike="noStrike" u="sng">
                <a:solidFill>
                  <a:srgbClr val="0563c1"/>
                </a:solidFill>
                <a:uFillTx/>
                <a:latin typeface="Calibri"/>
                <a:hlinkClick r:id="rId1"/>
              </a:rPr>
              <a:t>tutorial de </a:t>
            </a:r>
            <a:r>
              <a:rPr b="0" lang="es-ES" sz="1200" spc="-1" strike="noStrike" u="sng">
                <a:solidFill>
                  <a:srgbClr val="0563c1"/>
                </a:solidFill>
                <a:uFillTx/>
                <a:latin typeface="Calibri"/>
                <a:hlinkClick r:id="rId2"/>
              </a:rPr>
              <a:t>ExpressJS</a:t>
            </a:r>
            <a:endParaRPr b="0" lang="es-ES" sz="1200" spc="-1" strike="noStrike">
              <a:latin typeface="Arial"/>
            </a:endParaRPr>
          </a:p>
        </p:txBody>
      </p:sp>
      <p:sp>
        <p:nvSpPr>
          <p:cNvPr id="917" name="CustomShape 5"/>
          <p:cNvSpPr/>
          <p:nvPr/>
        </p:nvSpPr>
        <p:spPr>
          <a:xfrm>
            <a:off x="717120" y="3514320"/>
            <a:ext cx="2303640" cy="44784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0" lang="es-ES" sz="1800" spc="-1" strike="noStrike">
                <a:solidFill>
                  <a:srgbClr val="ffffff"/>
                </a:solidFill>
                <a:latin typeface="Calibri"/>
              </a:rPr>
              <a:t>Ambiente</a:t>
            </a:r>
            <a:endParaRPr b="0" lang="es-ES" sz="1800" spc="-1" strike="noStrike">
              <a:latin typeface="Arial"/>
            </a:endParaRPr>
          </a:p>
        </p:txBody>
      </p:sp>
      <p:sp>
        <p:nvSpPr>
          <p:cNvPr id="918" name="CustomShape 6"/>
          <p:cNvSpPr/>
          <p:nvPr/>
        </p:nvSpPr>
        <p:spPr>
          <a:xfrm>
            <a:off x="3370680" y="3774240"/>
            <a:ext cx="5306760" cy="8064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Para comenzar a desarrollar con </a:t>
            </a:r>
            <a:r>
              <a:rPr b="1" lang="es-ES" sz="1200" spc="-1" strike="noStrike">
                <a:solidFill>
                  <a:srgbClr val="ffffff"/>
                </a:solidFill>
                <a:latin typeface="Calibri"/>
              </a:rPr>
              <a:t>Socket.IO</a:t>
            </a:r>
            <a:r>
              <a:rPr b="0" lang="es-ES" sz="1200" spc="-1" strike="noStrike">
                <a:solidFill>
                  <a:srgbClr val="ffffff"/>
                </a:solidFill>
                <a:latin typeface="Calibri"/>
              </a:rPr>
              <a:t> , debe tener </a:t>
            </a:r>
            <a:r>
              <a:rPr b="1" lang="es-ES" sz="1200" spc="-1" strike="noStrike">
                <a:solidFill>
                  <a:srgbClr val="ffffff"/>
                </a:solidFill>
                <a:latin typeface="Calibri"/>
              </a:rPr>
              <a:t>Node</a:t>
            </a:r>
            <a:r>
              <a:rPr b="0" lang="es-ES" sz="1200" spc="-1" strike="noStrike">
                <a:solidFill>
                  <a:srgbClr val="ffffff"/>
                </a:solidFill>
                <a:latin typeface="Calibri"/>
              </a:rPr>
              <a:t> y </a:t>
            </a:r>
            <a:r>
              <a:rPr b="1" lang="es-ES" sz="1200" spc="-1" strike="noStrike">
                <a:solidFill>
                  <a:srgbClr val="ffffff"/>
                </a:solidFill>
                <a:latin typeface="Calibri"/>
              </a:rPr>
              <a:t>npm (administrador de paquetes de nodo)</a:t>
            </a:r>
            <a:r>
              <a:rPr b="0" lang="es-ES" sz="1200" spc="-1" strike="noStrike">
                <a:solidFill>
                  <a:srgbClr val="ffffff"/>
                </a:solidFill>
                <a:latin typeface="Calibri"/>
              </a:rPr>
              <a:t> instalados. Si no los tiene, diríjase a </a:t>
            </a:r>
            <a:r>
              <a:rPr b="1" lang="es-ES" sz="1200" spc="-1" strike="noStrike">
                <a:solidFill>
                  <a:srgbClr val="ffffff"/>
                </a:solidFill>
                <a:latin typeface="Calibri"/>
              </a:rPr>
              <a:t>Configuración del nodo</a:t>
            </a:r>
            <a:r>
              <a:rPr b="0" lang="es-ES" sz="1200" spc="-1" strike="noStrike">
                <a:solidFill>
                  <a:srgbClr val="ffffff"/>
                </a:solidFill>
                <a:latin typeface="Calibri"/>
              </a:rPr>
              <a:t> para instalar el nodo en su sistema local. Confirme que node y npm están instalados ejecutando los siguientes comandos en su terminal.</a:t>
            </a:r>
            <a:endParaRPr b="0" lang="es-ES" sz="1200" spc="-1" strike="noStrike">
              <a:latin typeface="Arial"/>
            </a:endParaRPr>
          </a:p>
        </p:txBody>
      </p:sp>
      <p:sp>
        <p:nvSpPr>
          <p:cNvPr id="919" name="CustomShape 7"/>
          <p:cNvSpPr/>
          <p:nvPr/>
        </p:nvSpPr>
        <p:spPr>
          <a:xfrm>
            <a:off x="3505320" y="5315760"/>
            <a:ext cx="4813560" cy="3495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Debería obtener una salida similar a -</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0"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921"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922" name="CustomShape 3"/>
          <p:cNvSpPr/>
          <p:nvPr/>
        </p:nvSpPr>
        <p:spPr>
          <a:xfrm>
            <a:off x="546840" y="564840"/>
            <a:ext cx="5387400" cy="5914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Abra su terminal e ingrese lo siguiente en su terminal para crear una nueva carpeta e ingrese los siguientes comandos:</a:t>
            </a:r>
            <a:endParaRPr b="0" lang="es-ES" sz="1200" spc="-1" strike="noStrike">
              <a:latin typeface="Arial"/>
            </a:endParaRPr>
          </a:p>
        </p:txBody>
      </p:sp>
      <p:sp>
        <p:nvSpPr>
          <p:cNvPr id="923" name="CustomShape 4"/>
          <p:cNvSpPr/>
          <p:nvPr/>
        </p:nvSpPr>
        <p:spPr>
          <a:xfrm>
            <a:off x="546840" y="1532880"/>
            <a:ext cx="4795920" cy="7167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Te hará algunas preguntas; Contestalas de la siguiente manera:</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4"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925"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926" name="CustomShape 3"/>
          <p:cNvSpPr/>
          <p:nvPr/>
        </p:nvSpPr>
        <p:spPr>
          <a:xfrm>
            <a:off x="555840" y="528840"/>
            <a:ext cx="4912200" cy="9140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Esto creará un archivo de configuración </a:t>
            </a:r>
            <a:r>
              <a:rPr b="1" lang="es-ES" sz="1200" spc="-1" strike="noStrike">
                <a:solidFill>
                  <a:srgbClr val="ffffff"/>
                </a:solidFill>
                <a:latin typeface="Calibri"/>
              </a:rPr>
              <a:t>'package.json node.js'</a:t>
            </a:r>
            <a:r>
              <a:rPr b="0" lang="es-ES" sz="1200" spc="-1" strike="noStrike">
                <a:solidFill>
                  <a:srgbClr val="ffffff"/>
                </a:solidFill>
                <a:latin typeface="Calibri"/>
              </a:rPr>
              <a:t> . Ahora necesitamos instalar </a:t>
            </a:r>
            <a:r>
              <a:rPr b="1" lang="es-ES" sz="1200" spc="-1" strike="noStrike">
                <a:solidFill>
                  <a:srgbClr val="ffffff"/>
                </a:solidFill>
                <a:latin typeface="Calibri"/>
              </a:rPr>
              <a:t>Express</a:t>
            </a:r>
            <a:r>
              <a:rPr b="0" lang="es-ES" sz="1200" spc="-1" strike="noStrike">
                <a:solidFill>
                  <a:srgbClr val="ffffff"/>
                </a:solidFill>
                <a:latin typeface="Calibri"/>
              </a:rPr>
              <a:t> y </a:t>
            </a:r>
            <a:r>
              <a:rPr b="1" lang="es-ES" sz="1200" spc="-1" strike="noStrike">
                <a:solidFill>
                  <a:srgbClr val="ffffff"/>
                </a:solidFill>
                <a:latin typeface="Calibri"/>
              </a:rPr>
              <a:t>Socket.IO</a:t>
            </a:r>
            <a:r>
              <a:rPr b="0" lang="es-ES" sz="1200" spc="-1" strike="noStrike">
                <a:solidFill>
                  <a:srgbClr val="ffffff"/>
                </a:solidFill>
                <a:latin typeface="Calibri"/>
              </a:rPr>
              <a:t> . Para instalarlos y guardarlos en el archivo </a:t>
            </a:r>
            <a:r>
              <a:rPr b="1" lang="es-ES" sz="1200" spc="-1" strike="noStrike">
                <a:solidFill>
                  <a:srgbClr val="ffffff"/>
                </a:solidFill>
                <a:latin typeface="Calibri"/>
              </a:rPr>
              <a:t>package.json</a:t>
            </a:r>
            <a:r>
              <a:rPr b="0" lang="es-ES" sz="1200" spc="-1" strike="noStrike">
                <a:solidFill>
                  <a:srgbClr val="ffffff"/>
                </a:solidFill>
                <a:latin typeface="Calibri"/>
              </a:rPr>
              <a:t> , ingrese el siguiente comando en su terminal, en el directorio del proyecto.</a:t>
            </a:r>
            <a:endParaRPr b="0" lang="es-ES" sz="1200" spc="-1" strike="noStrike">
              <a:latin typeface="Arial"/>
            </a:endParaRPr>
          </a:p>
        </p:txBody>
      </p:sp>
      <p:sp>
        <p:nvSpPr>
          <p:cNvPr id="927" name="CustomShape 4"/>
          <p:cNvSpPr/>
          <p:nvPr/>
        </p:nvSpPr>
        <p:spPr>
          <a:xfrm>
            <a:off x="627480" y="2044080"/>
            <a:ext cx="4625280" cy="7347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Una última cosa es que deberíamos seguir reiniciando el servidor. Cuando hagamos cambios, necesitaremos una herramienta llamada nodemon. Para instalar </a:t>
            </a:r>
            <a:r>
              <a:rPr b="1" lang="es-ES" sz="1200" spc="-1" strike="noStrike">
                <a:solidFill>
                  <a:srgbClr val="ffffff"/>
                </a:solidFill>
                <a:latin typeface="Calibri"/>
              </a:rPr>
              <a:t>nodemon</a:t>
            </a:r>
            <a:r>
              <a:rPr b="0" lang="es-ES" sz="1200" spc="-1" strike="noStrike">
                <a:solidFill>
                  <a:srgbClr val="ffffff"/>
                </a:solidFill>
                <a:latin typeface="Calibri"/>
              </a:rPr>
              <a:t> , abra su terminal e ingrese el siguiente comando:</a:t>
            </a:r>
            <a:endParaRPr b="0" lang="es-ES" sz="1200" spc="-1" strike="noStrike">
              <a:latin typeface="Arial"/>
            </a:endParaRPr>
          </a:p>
        </p:txBody>
      </p:sp>
      <p:sp>
        <p:nvSpPr>
          <p:cNvPr id="928" name="CustomShape 5"/>
          <p:cNvSpPr/>
          <p:nvPr/>
        </p:nvSpPr>
        <p:spPr>
          <a:xfrm>
            <a:off x="2671560" y="3254040"/>
            <a:ext cx="5665320" cy="6811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Siempre que necesite para iniciar el servidor, en lugar de utilizar el </a:t>
            </a:r>
            <a:r>
              <a:rPr b="1" lang="es-ES" sz="1200" spc="-1" strike="noStrike">
                <a:solidFill>
                  <a:srgbClr val="ffffff"/>
                </a:solidFill>
                <a:latin typeface="Calibri"/>
              </a:rPr>
              <a:t>node app.js</a:t>
            </a:r>
            <a:r>
              <a:rPr b="0" lang="es-ES" sz="1200" spc="-1" strike="noStrike">
                <a:solidFill>
                  <a:srgbClr val="ffffff"/>
                </a:solidFill>
                <a:latin typeface="Calibri"/>
              </a:rPr>
              <a:t> uso, </a:t>
            </a:r>
            <a:r>
              <a:rPr b="1" lang="es-ES" sz="1200" spc="-1" strike="noStrike">
                <a:solidFill>
                  <a:srgbClr val="ffffff"/>
                </a:solidFill>
                <a:latin typeface="Calibri"/>
              </a:rPr>
              <a:t>nodemon app.js</a:t>
            </a:r>
            <a:r>
              <a:rPr b="0" lang="es-ES" sz="1200" spc="-1" strike="noStrike">
                <a:solidFill>
                  <a:srgbClr val="ffffff"/>
                </a:solidFill>
                <a:latin typeface="Calibri"/>
              </a:rPr>
              <a:t> . Esto asegurará que no necesite reiniciar el servidor cada vez que cambie un archivo. Acelera el proceso de desarrollo.</a:t>
            </a:r>
            <a:endParaRPr b="0" lang="es-ES" sz="1200" spc="-1" strike="noStrike">
              <a:latin typeface="Arial"/>
            </a:endParaRPr>
          </a:p>
        </p:txBody>
      </p:sp>
      <p:sp>
        <p:nvSpPr>
          <p:cNvPr id="929" name="CustomShape 6"/>
          <p:cNvSpPr/>
          <p:nvPr/>
        </p:nvSpPr>
        <p:spPr>
          <a:xfrm>
            <a:off x="3361680" y="4374720"/>
            <a:ext cx="5369400" cy="8424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Ahora, tenemos nuestro entorno de desarrollo configurado. Comencemos ahora con el desarrollo de aplicaciones en tiempo real con Socket.IO.</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0"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931"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932" name="CustomShape 3"/>
          <p:cNvSpPr/>
          <p:nvPr/>
        </p:nvSpPr>
        <p:spPr>
          <a:xfrm>
            <a:off x="349560" y="439200"/>
            <a:ext cx="2070360" cy="51948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Instalación</a:t>
            </a:r>
            <a:endParaRPr b="0" lang="es-ES" sz="1800" spc="-1" strike="noStrike">
              <a:latin typeface="Arial"/>
            </a:endParaRPr>
          </a:p>
        </p:txBody>
      </p:sp>
      <p:sp>
        <p:nvSpPr>
          <p:cNvPr id="933" name="CustomShape 4"/>
          <p:cNvSpPr/>
          <p:nvPr/>
        </p:nvSpPr>
        <p:spPr>
          <a:xfrm>
            <a:off x="4565160" y="241920"/>
            <a:ext cx="2265480" cy="299160"/>
          </a:xfrm>
          <a:prstGeom prst="flowChartDecision">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nSpc>
                <a:spcPct val="100000"/>
              </a:lnSpc>
            </a:pPr>
            <a:r>
              <a:rPr b="0" lang="es-ES" sz="1800" spc="-1" strike="noStrike">
                <a:solidFill>
                  <a:srgbClr val="000000"/>
                </a:solidFill>
                <a:latin typeface="Calibri"/>
              </a:rPr>
              <a:t>Servidor</a:t>
            </a:r>
            <a:endParaRPr b="0" lang="es-ES" sz="1800" spc="-1" strike="noStrike">
              <a:latin typeface="Arial"/>
            </a:endParaRPr>
          </a:p>
        </p:txBody>
      </p:sp>
      <p:sp>
        <p:nvSpPr>
          <p:cNvPr id="934" name="CustomShape 5"/>
          <p:cNvSpPr/>
          <p:nvPr/>
        </p:nvSpPr>
        <p:spPr>
          <a:xfrm>
            <a:off x="3814560" y="1571760"/>
            <a:ext cx="3962160" cy="483840"/>
          </a:xfrm>
          <a:prstGeom prst="flowChartDecision">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nSpc>
                <a:spcPct val="100000"/>
              </a:lnSpc>
            </a:pPr>
            <a:r>
              <a:rPr b="0" lang="es-ES" sz="1800" spc="-1" strike="noStrike">
                <a:solidFill>
                  <a:srgbClr val="000000"/>
                </a:solidFill>
                <a:latin typeface="Calibri"/>
              </a:rPr>
              <a:t>Cliente Javascript</a:t>
            </a:r>
            <a:endParaRPr b="0" lang="es-ES" sz="1800" spc="-1" strike="noStrike">
              <a:latin typeface="Arial"/>
            </a:endParaRPr>
          </a:p>
        </p:txBody>
      </p:sp>
      <p:sp>
        <p:nvSpPr>
          <p:cNvPr id="935" name="CustomShape 6"/>
          <p:cNvSpPr/>
          <p:nvPr/>
        </p:nvSpPr>
        <p:spPr>
          <a:xfrm>
            <a:off x="3213720" y="2242080"/>
            <a:ext cx="5315760" cy="1532520"/>
          </a:xfrm>
          <a:prstGeom prst="doubleWave">
            <a:avLst>
              <a:gd name="adj1" fmla="val 6250"/>
              <a:gd name="adj2" fmla="val 0"/>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endParaRPr b="0" lang="es-ES" sz="1800" spc="-1" strike="noStrike">
              <a:latin typeface="Arial"/>
            </a:endParaRPr>
          </a:p>
          <a:p>
            <a:pPr algn="ctr">
              <a:lnSpc>
                <a:spcPct val="100000"/>
              </a:lnSpc>
            </a:pPr>
            <a:r>
              <a:rPr b="0" lang="es-ES" sz="1200" spc="-1" strike="noStrike">
                <a:solidFill>
                  <a:srgbClr val="ffffff"/>
                </a:solidFill>
                <a:latin typeface="Calibri"/>
              </a:rPr>
              <a:t>Una compilación independiente del cliente está expuesta de forma predeterminada por el servidor en</a:t>
            </a:r>
            <a:endParaRPr b="0" lang="es-ES" sz="1200" spc="-1" strike="noStrike">
              <a:latin typeface="Arial"/>
            </a:endParaRPr>
          </a:p>
          <a:p>
            <a:pPr algn="ctr">
              <a:lnSpc>
                <a:spcPct val="100000"/>
              </a:lnSpc>
            </a:pPr>
            <a:endParaRPr b="0" lang="es-ES" sz="1200" spc="-1" strike="noStrike">
              <a:latin typeface="Arial"/>
            </a:endParaRPr>
          </a:p>
          <a:p>
            <a:pPr algn="ctr">
              <a:lnSpc>
                <a:spcPct val="100000"/>
              </a:lnSpc>
            </a:pPr>
            <a:endParaRPr b="0" lang="es-ES" sz="1200" spc="-1" strike="noStrike">
              <a:latin typeface="Arial"/>
            </a:endParaRPr>
          </a:p>
          <a:p>
            <a:pPr algn="ctr">
              <a:lnSpc>
                <a:spcPct val="100000"/>
              </a:lnSpc>
            </a:pPr>
            <a:endParaRPr b="0" lang="es-ES" sz="1200" spc="-1" strike="noStrike">
              <a:latin typeface="Arial"/>
            </a:endParaRPr>
          </a:p>
          <a:p>
            <a:pPr algn="ctr">
              <a:lnSpc>
                <a:spcPct val="100000"/>
              </a:lnSpc>
            </a:pPr>
            <a:endParaRPr b="0" lang="es-ES" sz="1200" spc="-1" strike="noStrike">
              <a:latin typeface="Arial"/>
            </a:endParaRPr>
          </a:p>
        </p:txBody>
      </p:sp>
      <p:sp>
        <p:nvSpPr>
          <p:cNvPr id="936" name="CustomShape 7"/>
          <p:cNvSpPr/>
          <p:nvPr/>
        </p:nvSpPr>
        <p:spPr>
          <a:xfrm>
            <a:off x="3213720" y="4303080"/>
            <a:ext cx="4768920" cy="908280"/>
          </a:xfrm>
          <a:prstGeom prst="doubleWave">
            <a:avLst>
              <a:gd name="adj1" fmla="val 6250"/>
              <a:gd name="adj2" fmla="val 0"/>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Para usarlo desde Node.js, o con un paquete como </a:t>
            </a:r>
            <a:r>
              <a:rPr b="0" lang="es-ES" sz="1200" spc="-1" strike="noStrike" u="sng">
                <a:solidFill>
                  <a:srgbClr val="0563c1"/>
                </a:solidFill>
                <a:uFillTx/>
                <a:latin typeface="Calibri"/>
                <a:hlinkClick r:id="rId1"/>
              </a:rPr>
              <a:t>webpack</a:t>
            </a:r>
            <a:r>
              <a:rPr b="0" lang="es-ES" sz="1200" spc="-1" strike="noStrike">
                <a:solidFill>
                  <a:srgbClr val="ffffff"/>
                </a:solidFill>
                <a:latin typeface="Calibri"/>
              </a:rPr>
              <a:t> o </a:t>
            </a:r>
            <a:r>
              <a:rPr b="0" lang="es-ES" sz="1200" spc="-1" strike="noStrike" u="sng">
                <a:solidFill>
                  <a:srgbClr val="0563c1"/>
                </a:solidFill>
                <a:uFillTx/>
                <a:latin typeface="Calibri"/>
                <a:hlinkClick r:id="rId2"/>
              </a:rPr>
              <a:t>browserify</a:t>
            </a:r>
            <a:r>
              <a:rPr b="0" lang="es-ES" sz="1200" spc="-1" strike="noStrike">
                <a:solidFill>
                  <a:srgbClr val="ffffff"/>
                </a:solidFill>
                <a:latin typeface="Calibri"/>
              </a:rPr>
              <a:t> , también puede instalar el paquete desde npm:</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1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7"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938"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939" name="CustomShape 3"/>
          <p:cNvSpPr/>
          <p:nvPr/>
        </p:nvSpPr>
        <p:spPr>
          <a:xfrm>
            <a:off x="421200" y="230040"/>
            <a:ext cx="5504040" cy="48384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Otras implementaciones de clientes</a:t>
            </a:r>
            <a:endParaRPr b="0" lang="es-ES" sz="1800" spc="-1" strike="noStrike">
              <a:latin typeface="Arial"/>
            </a:endParaRPr>
          </a:p>
        </p:txBody>
      </p:sp>
      <p:sp>
        <p:nvSpPr>
          <p:cNvPr id="940" name="CustomShape 4"/>
          <p:cNvSpPr/>
          <p:nvPr/>
        </p:nvSpPr>
        <p:spPr>
          <a:xfrm>
            <a:off x="2420640" y="1027800"/>
            <a:ext cx="5360400" cy="5612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Hay varias implementaciones de clientes en otros idiomas, que son mantenidas por la comunidad:</a:t>
            </a:r>
            <a:endParaRPr b="0" lang="es-ES" sz="1200" spc="-1" strike="noStrike">
              <a:latin typeface="Arial"/>
            </a:endParaRPr>
          </a:p>
        </p:txBody>
      </p:sp>
      <p:sp>
        <p:nvSpPr>
          <p:cNvPr id="941" name="CustomShape 5"/>
          <p:cNvSpPr/>
          <p:nvPr/>
        </p:nvSpPr>
        <p:spPr>
          <a:xfrm>
            <a:off x="2420640" y="2895480"/>
            <a:ext cx="6158520" cy="2724840"/>
          </a:xfrm>
          <a:prstGeom prst="cloudCallout">
            <a:avLst>
              <a:gd name="adj1" fmla="val -2056"/>
              <a:gd name="adj2" fmla="val -91447"/>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nSpc>
                <a:spcPct val="100000"/>
              </a:lnSpc>
            </a:pPr>
            <a:r>
              <a:rPr b="0" lang="es-ES" sz="1200" spc="-1" strike="noStrike">
                <a:solidFill>
                  <a:srgbClr val="ffffff"/>
                </a:solidFill>
                <a:latin typeface="Calibri"/>
              </a:rPr>
              <a:t>Java: </a:t>
            </a:r>
            <a:r>
              <a:rPr b="0" lang="es-ES" sz="1200" spc="-1" strike="noStrike" u="sng">
                <a:solidFill>
                  <a:srgbClr val="0563c1"/>
                </a:solidFill>
                <a:uFillTx/>
                <a:latin typeface="Calibri"/>
                <a:hlinkClick r:id="rId1"/>
              </a:rPr>
              <a:t>https://github.com/socketio/socket.io-client-java</a:t>
            </a:r>
            <a:endParaRPr b="0" lang="es-ES" sz="1200" spc="-1" strike="noStrike">
              <a:latin typeface="Arial"/>
            </a:endParaRPr>
          </a:p>
          <a:p>
            <a:pPr>
              <a:lnSpc>
                <a:spcPct val="100000"/>
              </a:lnSpc>
            </a:pPr>
            <a:r>
              <a:rPr b="0" lang="es-ES" sz="1200" spc="-1" strike="noStrike">
                <a:solidFill>
                  <a:srgbClr val="ffffff"/>
                </a:solidFill>
                <a:latin typeface="Calibri"/>
              </a:rPr>
              <a:t>C ++: </a:t>
            </a:r>
            <a:r>
              <a:rPr b="0" lang="es-ES" sz="1200" spc="-1" strike="noStrike" u="sng">
                <a:solidFill>
                  <a:srgbClr val="0563c1"/>
                </a:solidFill>
                <a:uFillTx/>
                <a:latin typeface="Calibri"/>
                <a:hlinkClick r:id="rId2"/>
              </a:rPr>
              <a:t>https://github.com/socketio/socket.io-client-cpp</a:t>
            </a:r>
            <a:endParaRPr b="0" lang="es-ES" sz="1200" spc="-1" strike="noStrike">
              <a:latin typeface="Arial"/>
            </a:endParaRPr>
          </a:p>
          <a:p>
            <a:pPr>
              <a:lnSpc>
                <a:spcPct val="100000"/>
              </a:lnSpc>
            </a:pPr>
            <a:r>
              <a:rPr b="0" lang="es-ES" sz="1200" spc="-1" strike="noStrike">
                <a:solidFill>
                  <a:srgbClr val="ffffff"/>
                </a:solidFill>
                <a:latin typeface="Calibri"/>
              </a:rPr>
              <a:t>Swift: </a:t>
            </a:r>
            <a:r>
              <a:rPr b="0" lang="es-ES" sz="1200" spc="-1" strike="noStrike" u="sng">
                <a:solidFill>
                  <a:srgbClr val="0563c1"/>
                </a:solidFill>
                <a:uFillTx/>
                <a:latin typeface="Calibri"/>
                <a:hlinkClick r:id="rId3"/>
              </a:rPr>
              <a:t>https://github.com/socketio/socket.io-client-swift</a:t>
            </a:r>
            <a:endParaRPr b="0" lang="es-ES" sz="1200" spc="-1" strike="noStrike">
              <a:latin typeface="Arial"/>
            </a:endParaRPr>
          </a:p>
          <a:p>
            <a:pPr>
              <a:lnSpc>
                <a:spcPct val="100000"/>
              </a:lnSpc>
            </a:pPr>
            <a:r>
              <a:rPr b="0" lang="es-ES" sz="1200" spc="-1" strike="noStrike">
                <a:solidFill>
                  <a:srgbClr val="ffffff"/>
                </a:solidFill>
                <a:latin typeface="Calibri"/>
              </a:rPr>
              <a:t>Dart: </a:t>
            </a:r>
            <a:r>
              <a:rPr b="0" lang="es-ES" sz="1200" spc="-1" strike="noStrike" u="sng">
                <a:solidFill>
                  <a:srgbClr val="0563c1"/>
                </a:solidFill>
                <a:uFillTx/>
                <a:latin typeface="Calibri"/>
                <a:hlinkClick r:id="rId4"/>
              </a:rPr>
              <a:t>https://github.com/rikulo/socket.io-client-dart</a:t>
            </a:r>
            <a:endParaRPr b="0" lang="es-ES" sz="1200" spc="-1" strike="noStrike">
              <a:latin typeface="Arial"/>
            </a:endParaRPr>
          </a:p>
          <a:p>
            <a:pPr>
              <a:lnSpc>
                <a:spcPct val="100000"/>
              </a:lnSpc>
            </a:pPr>
            <a:r>
              <a:rPr b="0" lang="es-ES" sz="1200" spc="-1" strike="noStrike">
                <a:solidFill>
                  <a:srgbClr val="ffffff"/>
                </a:solidFill>
                <a:latin typeface="Calibri"/>
              </a:rPr>
              <a:t>Python: </a:t>
            </a:r>
            <a:r>
              <a:rPr b="0" lang="es-ES" sz="1200" spc="-1" strike="noStrike" u="sng">
                <a:solidFill>
                  <a:srgbClr val="0563c1"/>
                </a:solidFill>
                <a:uFillTx/>
                <a:latin typeface="Calibri"/>
                <a:hlinkClick r:id="rId5"/>
              </a:rPr>
              <a:t>https://github.com/miguelgrinberg/python-socketio</a:t>
            </a:r>
            <a:endParaRPr b="0" lang="es-ES" sz="1200" spc="-1" strike="noStrike">
              <a:latin typeface="Arial"/>
            </a:endParaRPr>
          </a:p>
          <a:p>
            <a:pPr>
              <a:lnSpc>
                <a:spcPct val="100000"/>
              </a:lnSpc>
            </a:pPr>
            <a:r>
              <a:rPr b="0" lang="es-ES" sz="1200" spc="-1" strike="noStrike">
                <a:solidFill>
                  <a:srgbClr val="ffffff"/>
                </a:solidFill>
                <a:latin typeface="Calibri"/>
              </a:rPr>
              <a:t>.Net: </a:t>
            </a:r>
            <a:r>
              <a:rPr b="0" lang="es-ES" sz="1200" spc="-1" strike="noStrike" u="sng">
                <a:solidFill>
                  <a:srgbClr val="0563c1"/>
                </a:solidFill>
                <a:uFillTx/>
                <a:latin typeface="Calibri"/>
                <a:hlinkClick r:id="rId6"/>
              </a:rPr>
              <a:t>https://github.com/Quobject/SocketIoClientDotNet</a:t>
            </a:r>
            <a:endParaRPr b="0" lang="es-ES" sz="1200" spc="-1" strike="noStrike">
              <a:latin typeface="Arial"/>
            </a:endParaRPr>
          </a:p>
          <a:p>
            <a:pPr algn="ctr">
              <a:lnSpc>
                <a:spcPct val="100000"/>
              </a:lnSpc>
            </a:pP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1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2"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943"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944" name="CustomShape 3"/>
          <p:cNvSpPr/>
          <p:nvPr/>
        </p:nvSpPr>
        <p:spPr>
          <a:xfrm>
            <a:off x="385560" y="475200"/>
            <a:ext cx="3603600" cy="51948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0" lang="es-ES" sz="1800" spc="-1" strike="noStrike">
                <a:solidFill>
                  <a:srgbClr val="ffffff"/>
                </a:solidFill>
                <a:latin typeface="Calibri"/>
              </a:rPr>
              <a:t>Socket.IO - Hello World</a:t>
            </a:r>
            <a:endParaRPr b="0" lang="es-ES" sz="1800" spc="-1" strike="noStrike">
              <a:latin typeface="Arial"/>
            </a:endParaRPr>
          </a:p>
        </p:txBody>
      </p:sp>
      <p:sp>
        <p:nvSpPr>
          <p:cNvPr id="945" name="CustomShape 4"/>
          <p:cNvSpPr/>
          <p:nvPr/>
        </p:nvSpPr>
        <p:spPr>
          <a:xfrm>
            <a:off x="941400" y="1365120"/>
            <a:ext cx="5154480" cy="435240"/>
          </a:xfrm>
          <a:prstGeom prst="wedgeEllipseCallout">
            <a:avLst>
              <a:gd name="adj1" fmla="val -20833"/>
              <a:gd name="adj2" fmla="val 62500"/>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Cree un archivo llamado app.js e ingrese el siguiente código para configurar una aplicación Express:</a:t>
            </a:r>
            <a:endParaRPr b="0" lang="es-ES" sz="1200" spc="-1" strike="noStrike">
              <a:latin typeface="Arial"/>
            </a:endParaRPr>
          </a:p>
        </p:txBody>
      </p:sp>
      <p:sp>
        <p:nvSpPr>
          <p:cNvPr id="946" name="CustomShape 5"/>
          <p:cNvSpPr/>
          <p:nvPr/>
        </p:nvSpPr>
        <p:spPr>
          <a:xfrm>
            <a:off x="6373800" y="1379160"/>
            <a:ext cx="4392360" cy="940320"/>
          </a:xfrm>
          <a:prstGeom prst="wedgeEllipseCallout">
            <a:avLst>
              <a:gd name="adj1" fmla="val -11853"/>
              <a:gd name="adj2" fmla="val 100625"/>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Necesitaremos un archivo index.html para servir, crearemos un nuevo archivo llamado index.html e ingresaremos el siguiente código:</a:t>
            </a:r>
            <a:endParaRPr b="0" lang="es-ES" sz="1200" spc="-1" strike="noStrike">
              <a:latin typeface="Arial"/>
            </a:endParaRPr>
          </a:p>
        </p:txBody>
      </p:sp>
      <p:sp>
        <p:nvSpPr>
          <p:cNvPr id="947" name="CustomShape 6"/>
          <p:cNvSpPr/>
          <p:nvPr/>
        </p:nvSpPr>
        <p:spPr>
          <a:xfrm>
            <a:off x="493200" y="4849920"/>
            <a:ext cx="4168080" cy="894600"/>
          </a:xfrm>
          <a:prstGeom prst="doubleWave">
            <a:avLst>
              <a:gd name="adj1" fmla="val 6250"/>
              <a:gd name="adj2" fmla="val 0"/>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Para probar si esto funciona, vaya al terminal y ejecute esta aplicación usando el siguiente comando:</a:t>
            </a:r>
            <a:endParaRPr b="0" lang="es-ES" sz="1200" spc="-1" strike="noStrike">
              <a:latin typeface="Arial"/>
            </a:endParaRPr>
          </a:p>
        </p:txBody>
      </p:sp>
      <p:sp>
        <p:nvSpPr>
          <p:cNvPr id="948" name="CustomShape 7"/>
          <p:cNvSpPr/>
          <p:nvPr/>
        </p:nvSpPr>
        <p:spPr>
          <a:xfrm>
            <a:off x="5253480" y="5278680"/>
            <a:ext cx="4679280" cy="772200"/>
          </a:xfrm>
          <a:prstGeom prst="doubleWave">
            <a:avLst>
              <a:gd name="adj1" fmla="val 6250"/>
              <a:gd name="adj2" fmla="val 0"/>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Esto ejecutará el servidor en localhost: 3000. Vaya al navegador e ingrese localhost: 3000 para verificar esto.</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1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9"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950"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951" name="CustomShape 3"/>
          <p:cNvSpPr/>
          <p:nvPr/>
        </p:nvSpPr>
        <p:spPr>
          <a:xfrm>
            <a:off x="838080" y="95400"/>
            <a:ext cx="6888960" cy="1335240"/>
          </a:xfrm>
          <a:prstGeom prst="doubleWave">
            <a:avLst>
              <a:gd name="adj1" fmla="val 6250"/>
              <a:gd name="adj2" fmla="val 0"/>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This sets up our express application and is now serving a HTML file on the root route. Now we will require Socket.IO and will log "A user connected", every time a user goes to this page and "A user disconnected", every time someone navigates away/closes this page.</a:t>
            </a:r>
            <a:endParaRPr b="0" lang="es-ES" sz="1200" spc="-1" strike="noStrike">
              <a:latin typeface="Arial"/>
            </a:endParaRPr>
          </a:p>
        </p:txBody>
      </p:sp>
      <p:sp>
        <p:nvSpPr>
          <p:cNvPr id="952" name="CustomShape 4"/>
          <p:cNvSpPr/>
          <p:nvPr/>
        </p:nvSpPr>
        <p:spPr>
          <a:xfrm>
            <a:off x="389880" y="2747880"/>
            <a:ext cx="3352320" cy="2506320"/>
          </a:xfrm>
          <a:prstGeom prst="cloudCallout">
            <a:avLst>
              <a:gd name="adj1" fmla="val 59114"/>
              <a:gd name="adj2" fmla="val 36392"/>
            </a:avLst>
          </a:prstGeom>
          <a:solidFill>
            <a:srgbClr val="000000"/>
          </a:solidFill>
          <a:ln w="12600">
            <a:solidFill>
              <a:srgbClr val="0000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Require ('socket.io') (http) crea una nueva instancia de socket.io adjunta al servidor http. El controlador de eventos io.on maneja los eventos de conexión, desconexión, etc., que contiene el objeto socket.</a:t>
            </a:r>
            <a:endParaRPr b="0" lang="es-ES" sz="1200" spc="-1" strike="noStrike">
              <a:latin typeface="Arial"/>
            </a:endParaRPr>
          </a:p>
        </p:txBody>
      </p:sp>
      <p:sp>
        <p:nvSpPr>
          <p:cNvPr id="953" name="CustomShape 5"/>
          <p:cNvSpPr/>
          <p:nvPr/>
        </p:nvSpPr>
        <p:spPr>
          <a:xfrm>
            <a:off x="1434240" y="1510560"/>
            <a:ext cx="8641440" cy="779400"/>
          </a:xfrm>
          <a:prstGeom prst="wedgeEllipseCallout">
            <a:avLst>
              <a:gd name="adj1" fmla="val 27300"/>
              <a:gd name="adj2" fmla="val 113075"/>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Esto configura nuestra aplicación Express y ahora sirve un archivo HTML en la ruta raíz. Ahora necesitaremos Socket.IO y registraremos "Un usuario conectado", cada vez que un usuario vaya a esta página y "Un usuario desconectado", cada vez que alguien navegue / cierre esta página.</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1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4"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955"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956" name="CustomShape 3"/>
          <p:cNvSpPr/>
          <p:nvPr/>
        </p:nvSpPr>
        <p:spPr>
          <a:xfrm>
            <a:off x="1201320" y="173520"/>
            <a:ext cx="8838720" cy="1227960"/>
          </a:xfrm>
          <a:prstGeom prst="cloudCallout">
            <a:avLst>
              <a:gd name="adj1" fmla="val -14139"/>
              <a:gd name="adj2" fmla="val 87318"/>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Hemos configurado nuestro servidor para registrar mensajes en conexiones y desconexiones. Ahora tenemos que incluir el script de cliente e inicializar el objeto de socket allí, para que los clientes puedan establecer conexiones cuando sea necesario. El script es servido por nuestro servidor io en '/socket.io/socket.io.js'.</a:t>
            </a:r>
            <a:endParaRPr b="0" lang="es-ES" sz="1200" spc="-1" strike="noStrike">
              <a:latin typeface="Arial"/>
            </a:endParaRPr>
          </a:p>
        </p:txBody>
      </p:sp>
      <p:sp>
        <p:nvSpPr>
          <p:cNvPr id="957" name="CustomShape 4"/>
          <p:cNvSpPr/>
          <p:nvPr/>
        </p:nvSpPr>
        <p:spPr>
          <a:xfrm>
            <a:off x="1864800" y="1950840"/>
            <a:ext cx="3755880" cy="756360"/>
          </a:xfrm>
          <a:prstGeom prst="wedgeEllipseCallout">
            <a:avLst>
              <a:gd name="adj1" fmla="val 12580"/>
              <a:gd name="adj2" fmla="val 130030"/>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Después de completar el procedimiento anterior, el archivo index.html se verá como sigue:</a:t>
            </a:r>
            <a:endParaRPr b="0" lang="es-ES" sz="1200" spc="-1" strike="noStrike">
              <a:latin typeface="Arial"/>
            </a:endParaRPr>
          </a:p>
        </p:txBody>
      </p:sp>
      <p:sp>
        <p:nvSpPr>
          <p:cNvPr id="958" name="CustomShape 5"/>
          <p:cNvSpPr/>
          <p:nvPr/>
        </p:nvSpPr>
        <p:spPr>
          <a:xfrm>
            <a:off x="7342200" y="2160360"/>
            <a:ext cx="4231080" cy="1093320"/>
          </a:xfrm>
          <a:prstGeom prst="doubleWave">
            <a:avLst>
              <a:gd name="adj1" fmla="val 6250"/>
              <a:gd name="adj2" fmla="val 0"/>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Si vas a localhost: 3000 ahora (asegúrate de que tu servidor esté funcionando), obtendrás Hello World impreso en tu navegador. Ahora revise los registros de la consola del servidor, se mostrará el siguiente mensaje:</a:t>
            </a:r>
            <a:endParaRPr b="0" lang="es-ES" sz="1200" spc="-1" strike="noStrike">
              <a:latin typeface="Arial"/>
            </a:endParaRPr>
          </a:p>
        </p:txBody>
      </p:sp>
      <p:sp>
        <p:nvSpPr>
          <p:cNvPr id="959" name="CustomShape 6"/>
          <p:cNvSpPr/>
          <p:nvPr/>
        </p:nvSpPr>
        <p:spPr>
          <a:xfrm>
            <a:off x="7548120" y="4419720"/>
            <a:ext cx="3805200" cy="743760"/>
          </a:xfrm>
          <a:prstGeom prst="doubleWave">
            <a:avLst>
              <a:gd name="adj1" fmla="val 6250"/>
              <a:gd name="adj2" fmla="val 0"/>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Si actualiza su navegador, desconectará la conexión de socket y se volverá a crear. Puede ver lo siguiente en los registros de su consola:</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1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0"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961"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962" name="CustomShape 3"/>
          <p:cNvSpPr/>
          <p:nvPr/>
        </p:nvSpPr>
        <p:spPr>
          <a:xfrm>
            <a:off x="636480" y="564840"/>
            <a:ext cx="4078440" cy="43884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0" lang="es-ES" sz="1800" spc="-1" strike="noStrike">
                <a:solidFill>
                  <a:srgbClr val="ffffff"/>
                </a:solidFill>
                <a:latin typeface="Calibri"/>
              </a:rPr>
              <a:t>Socket.IO - Event Handling</a:t>
            </a:r>
            <a:endParaRPr b="0" lang="es-ES" sz="1800" spc="-1" strike="noStrike">
              <a:latin typeface="Arial"/>
            </a:endParaRPr>
          </a:p>
        </p:txBody>
      </p:sp>
      <p:sp>
        <p:nvSpPr>
          <p:cNvPr id="963" name="CustomShape 4"/>
          <p:cNvSpPr/>
          <p:nvPr/>
        </p:nvSpPr>
        <p:spPr>
          <a:xfrm>
            <a:off x="3245400" y="3249720"/>
            <a:ext cx="5028840" cy="12247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Los sockets funcionan basados en eventos. Hay algunos eventos reservados, a los que se puede acceder utilizando el objeto socket en el lado del servidor.</a:t>
            </a:r>
            <a:endParaRPr b="0" lang="es-ES" sz="1200" spc="-1" strike="noStrike">
              <a:latin typeface="Arial"/>
            </a:endParaRPr>
          </a:p>
        </p:txBody>
      </p:sp>
      <p:sp>
        <p:nvSpPr>
          <p:cNvPr id="964" name="CustomShape 5"/>
          <p:cNvSpPr/>
          <p:nvPr/>
        </p:nvSpPr>
        <p:spPr>
          <a:xfrm>
            <a:off x="3245400" y="4788000"/>
            <a:ext cx="1949400" cy="358200"/>
          </a:xfrm>
          <a:prstGeom prst="flowChartDecision">
            <a:avLst/>
          </a:prstGeom>
          <a:solidFill>
            <a:srgbClr val="000000"/>
          </a:solidFill>
          <a:ln w="12600">
            <a:solidFill>
              <a:srgbClr val="000000"/>
            </a:solidFill>
            <a:miter/>
          </a:ln>
        </p:spPr>
        <p:style>
          <a:lnRef idx="0"/>
          <a:fillRef idx="0"/>
          <a:effectRef idx="0"/>
          <a:fontRef idx="minor"/>
        </p:style>
        <p:txBody>
          <a:bodyPr lIns="90000" rIns="90000" tIns="45000" bIns="45000" anchor="ctr">
            <a:noAutofit/>
          </a:bodyPr>
          <a:p>
            <a:pPr>
              <a:lnSpc>
                <a:spcPct val="100000"/>
              </a:lnSpc>
            </a:pPr>
            <a:r>
              <a:rPr b="0" lang="es-ES" sz="1800" spc="-1" strike="noStrike">
                <a:solidFill>
                  <a:srgbClr val="ffffff"/>
                </a:solidFill>
                <a:latin typeface="Calibri"/>
              </a:rPr>
              <a:t>Join and</a:t>
            </a:r>
            <a:endParaRPr b="0" lang="es-ES" sz="1800" spc="-1" strike="noStrike">
              <a:latin typeface="Arial"/>
            </a:endParaRPr>
          </a:p>
        </p:txBody>
      </p:sp>
      <p:sp>
        <p:nvSpPr>
          <p:cNvPr id="965" name="CustomShape 6"/>
          <p:cNvSpPr/>
          <p:nvPr/>
        </p:nvSpPr>
        <p:spPr>
          <a:xfrm>
            <a:off x="983880" y="3651840"/>
            <a:ext cx="1949400" cy="358200"/>
          </a:xfrm>
          <a:prstGeom prst="flowChartDecision">
            <a:avLst/>
          </a:prstGeom>
          <a:solidFill>
            <a:srgbClr val="000000"/>
          </a:solidFill>
          <a:ln w="12600">
            <a:solidFill>
              <a:srgbClr val="000000"/>
            </a:solidFill>
            <a:miter/>
          </a:ln>
        </p:spPr>
        <p:style>
          <a:lnRef idx="0"/>
          <a:fillRef idx="0"/>
          <a:effectRef idx="0"/>
          <a:fontRef idx="minor"/>
        </p:style>
        <p:txBody>
          <a:bodyPr lIns="90000" rIns="90000" tIns="45000" bIns="45000" anchor="ctr">
            <a:noAutofit/>
          </a:bodyPr>
          <a:p>
            <a:pPr>
              <a:lnSpc>
                <a:spcPct val="100000"/>
              </a:lnSpc>
            </a:pPr>
            <a:r>
              <a:rPr b="0" lang="es-ES" sz="1800" spc="-1" strike="noStrike">
                <a:solidFill>
                  <a:srgbClr val="ffffff"/>
                </a:solidFill>
                <a:latin typeface="Calibri"/>
              </a:rPr>
              <a:t>Leave</a:t>
            </a:r>
            <a:endParaRPr b="0" lang="es-ES" sz="1800" spc="-1" strike="noStrike">
              <a:latin typeface="Arial"/>
            </a:endParaRPr>
          </a:p>
        </p:txBody>
      </p:sp>
      <p:sp>
        <p:nvSpPr>
          <p:cNvPr id="966" name="CustomShape 7"/>
          <p:cNvSpPr/>
          <p:nvPr/>
        </p:nvSpPr>
        <p:spPr>
          <a:xfrm>
            <a:off x="6659640" y="4789080"/>
            <a:ext cx="1382400" cy="358200"/>
          </a:xfrm>
          <a:prstGeom prst="flowChartDecision">
            <a:avLst/>
          </a:prstGeom>
          <a:solidFill>
            <a:srgbClr val="000000"/>
          </a:solidFill>
          <a:ln w="12600">
            <a:solidFill>
              <a:srgbClr val="000000"/>
            </a:solidFill>
            <a:miter/>
          </a:ln>
        </p:spPr>
        <p:style>
          <a:lnRef idx="0"/>
          <a:fillRef idx="0"/>
          <a:effectRef idx="0"/>
          <a:fontRef idx="minor"/>
        </p:style>
        <p:txBody>
          <a:bodyPr lIns="90000" rIns="90000" tIns="45000" bIns="45000" anchor="ctr">
            <a:noAutofit/>
          </a:bodyPr>
          <a:p>
            <a:pPr>
              <a:lnSpc>
                <a:spcPct val="100000"/>
              </a:lnSpc>
            </a:pPr>
            <a:r>
              <a:rPr b="0" lang="es-ES" sz="1800" spc="-1" strike="noStrike">
                <a:solidFill>
                  <a:srgbClr val="ffffff"/>
                </a:solidFill>
                <a:latin typeface="Calibri"/>
              </a:rPr>
              <a:t>Ping</a:t>
            </a:r>
            <a:endParaRPr b="0" lang="es-ES" sz="1800" spc="-1" strike="noStrike">
              <a:latin typeface="Arial"/>
            </a:endParaRPr>
          </a:p>
        </p:txBody>
      </p:sp>
      <p:sp>
        <p:nvSpPr>
          <p:cNvPr id="967" name="CustomShape 8"/>
          <p:cNvSpPr/>
          <p:nvPr/>
        </p:nvSpPr>
        <p:spPr>
          <a:xfrm>
            <a:off x="7810560" y="2644200"/>
            <a:ext cx="2453760" cy="358200"/>
          </a:xfrm>
          <a:prstGeom prst="flowChartDecision">
            <a:avLst/>
          </a:prstGeom>
          <a:solidFill>
            <a:srgbClr val="000000"/>
          </a:solidFill>
          <a:ln w="12600">
            <a:solidFill>
              <a:srgbClr val="000000"/>
            </a:solidFill>
            <a:miter/>
          </a:ln>
        </p:spPr>
        <p:style>
          <a:lnRef idx="0"/>
          <a:fillRef idx="0"/>
          <a:effectRef idx="0"/>
          <a:fontRef idx="minor"/>
        </p:style>
        <p:txBody>
          <a:bodyPr lIns="90000" rIns="90000" tIns="45000" bIns="45000" anchor="ctr">
            <a:noAutofit/>
          </a:bodyPr>
          <a:p>
            <a:pPr>
              <a:lnSpc>
                <a:spcPct val="100000"/>
              </a:lnSpc>
            </a:pPr>
            <a:r>
              <a:rPr b="0" lang="es-ES" sz="1800" spc="-1" strike="noStrike">
                <a:solidFill>
                  <a:srgbClr val="ffffff"/>
                </a:solidFill>
                <a:latin typeface="Calibri"/>
              </a:rPr>
              <a:t>Disconnect</a:t>
            </a:r>
            <a:endParaRPr b="0" lang="es-ES" sz="1800" spc="-1" strike="noStrike">
              <a:latin typeface="Arial"/>
            </a:endParaRPr>
          </a:p>
        </p:txBody>
      </p:sp>
      <p:sp>
        <p:nvSpPr>
          <p:cNvPr id="968" name="CustomShape 9"/>
          <p:cNvSpPr/>
          <p:nvPr/>
        </p:nvSpPr>
        <p:spPr>
          <a:xfrm>
            <a:off x="5241960" y="2397240"/>
            <a:ext cx="2108520" cy="358200"/>
          </a:xfrm>
          <a:prstGeom prst="flowChartDecision">
            <a:avLst/>
          </a:prstGeom>
          <a:solidFill>
            <a:srgbClr val="000000"/>
          </a:solidFill>
          <a:ln w="12600">
            <a:solidFill>
              <a:srgbClr val="000000"/>
            </a:solidFill>
            <a:miter/>
          </a:ln>
        </p:spPr>
        <p:style>
          <a:lnRef idx="0"/>
          <a:fillRef idx="0"/>
          <a:effectRef idx="0"/>
          <a:fontRef idx="minor"/>
        </p:style>
        <p:txBody>
          <a:bodyPr lIns="90000" rIns="90000" tIns="45000" bIns="45000" anchor="ctr">
            <a:noAutofit/>
          </a:bodyPr>
          <a:p>
            <a:pPr>
              <a:lnSpc>
                <a:spcPct val="100000"/>
              </a:lnSpc>
            </a:pPr>
            <a:r>
              <a:rPr b="0" lang="es-ES" sz="1800" spc="-1" strike="noStrike">
                <a:solidFill>
                  <a:srgbClr val="ffffff"/>
                </a:solidFill>
                <a:latin typeface="Calibri"/>
              </a:rPr>
              <a:t>Message</a:t>
            </a:r>
            <a:endParaRPr b="0" lang="es-ES" sz="1800" spc="-1" strike="noStrike">
              <a:latin typeface="Arial"/>
            </a:endParaRPr>
          </a:p>
        </p:txBody>
      </p:sp>
      <p:sp>
        <p:nvSpPr>
          <p:cNvPr id="969" name="CustomShape 10"/>
          <p:cNvSpPr/>
          <p:nvPr/>
        </p:nvSpPr>
        <p:spPr>
          <a:xfrm>
            <a:off x="2270160" y="2580120"/>
            <a:ext cx="1949400" cy="358200"/>
          </a:xfrm>
          <a:prstGeom prst="flowChartDecision">
            <a:avLst/>
          </a:prstGeom>
          <a:solidFill>
            <a:srgbClr val="000000"/>
          </a:solidFill>
          <a:ln w="12600">
            <a:solidFill>
              <a:srgbClr val="000000"/>
            </a:solidFill>
            <a:miter/>
          </a:ln>
        </p:spPr>
        <p:style>
          <a:lnRef idx="0"/>
          <a:fillRef idx="0"/>
          <a:effectRef idx="0"/>
          <a:fontRef idx="minor"/>
        </p:style>
        <p:txBody>
          <a:bodyPr lIns="90000" rIns="90000" tIns="45000" bIns="45000" anchor="ctr">
            <a:noAutofit/>
          </a:bodyPr>
          <a:p>
            <a:pPr>
              <a:lnSpc>
                <a:spcPct val="100000"/>
              </a:lnSpc>
            </a:pPr>
            <a:r>
              <a:rPr b="0" lang="es-ES" sz="1800" spc="-1" strike="noStrike">
                <a:solidFill>
                  <a:srgbClr val="ffffff"/>
                </a:solidFill>
                <a:latin typeface="Calibri"/>
              </a:rPr>
              <a:t>Connect</a:t>
            </a:r>
            <a:endParaRPr b="0" lang="es-ES" sz="1800" spc="-1" strike="noStrike">
              <a:latin typeface="Arial"/>
            </a:endParaRPr>
          </a:p>
        </p:txBody>
      </p:sp>
      <p:sp>
        <p:nvSpPr>
          <p:cNvPr id="970" name="CustomShape 11"/>
          <p:cNvSpPr/>
          <p:nvPr/>
        </p:nvSpPr>
        <p:spPr>
          <a:xfrm>
            <a:off x="8586000" y="4115880"/>
            <a:ext cx="2368440" cy="358200"/>
          </a:xfrm>
          <a:prstGeom prst="flowChartDecision">
            <a:avLst/>
          </a:prstGeom>
          <a:solidFill>
            <a:srgbClr val="000000"/>
          </a:solidFill>
          <a:ln w="12600">
            <a:solidFill>
              <a:srgbClr val="000000"/>
            </a:solidFill>
            <a:miter/>
          </a:ln>
        </p:spPr>
        <p:style>
          <a:lnRef idx="0"/>
          <a:fillRef idx="0"/>
          <a:effectRef idx="0"/>
          <a:fontRef idx="minor"/>
        </p:style>
        <p:txBody>
          <a:bodyPr lIns="90000" rIns="90000" tIns="45000" bIns="45000" anchor="ctr">
            <a:noAutofit/>
          </a:bodyPr>
          <a:p>
            <a:pPr>
              <a:lnSpc>
                <a:spcPct val="100000"/>
              </a:lnSpc>
            </a:pPr>
            <a:r>
              <a:rPr b="0" lang="es-ES" sz="1800" spc="-1" strike="noStrike">
                <a:solidFill>
                  <a:srgbClr val="ffffff"/>
                </a:solidFill>
                <a:latin typeface="Calibri"/>
              </a:rPr>
              <a:t>Reconnect</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CustomShape 1"/>
          <p:cNvSpPr/>
          <p:nvPr/>
        </p:nvSpPr>
        <p:spPr>
          <a:xfrm>
            <a:off x="439200" y="493200"/>
            <a:ext cx="4831560" cy="51048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Lectura de un archivo de texto.</a:t>
            </a:r>
            <a:endParaRPr b="0" lang="es-ES" sz="1800" spc="-1" strike="noStrike">
              <a:latin typeface="Arial"/>
            </a:endParaRPr>
          </a:p>
        </p:txBody>
      </p:sp>
      <p:sp>
        <p:nvSpPr>
          <p:cNvPr id="156" name="CustomShape 2"/>
          <p:cNvSpPr/>
          <p:nvPr/>
        </p:nvSpPr>
        <p:spPr>
          <a:xfrm>
            <a:off x="1245960" y="1371600"/>
            <a:ext cx="4392360" cy="4536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Creemos un archivo llamado ejercicio6.js:</a:t>
            </a:r>
            <a:endParaRPr b="0" lang="es-ES" sz="1200" spc="-1" strike="noStrike">
              <a:latin typeface="Arial"/>
            </a:endParaRPr>
          </a:p>
        </p:txBody>
      </p:sp>
      <p:pic>
        <p:nvPicPr>
          <p:cNvPr id="157" name="Picture 2" descr=""/>
          <p:cNvPicPr/>
          <p:nvPr/>
        </p:nvPicPr>
        <p:blipFill>
          <a:blip r:embed="rId1"/>
          <a:stretch/>
        </p:blipFill>
        <p:spPr>
          <a:xfrm>
            <a:off x="5445360" y="2697120"/>
            <a:ext cx="6428880" cy="3285720"/>
          </a:xfrm>
          <a:prstGeom prst="rect">
            <a:avLst/>
          </a:prstGeom>
          <a:ln>
            <a:noFill/>
          </a:ln>
          <a:effectLst>
            <a:outerShdw dist="139498" dir="2700000">
              <a:srgbClr val="333333">
                <a:alpha val="65000"/>
              </a:srgbClr>
            </a:outerShdw>
          </a:effectLst>
        </p:spPr>
      </p:pic>
    </p:spTree>
  </p:cSld>
  <mc:AlternateContent>
    <mc:Choice Requires="p14">
      <p:transition spd="slow" p14:dur="2000"/>
    </mc:Choice>
    <mc:Fallback>
      <p:transition spd="slow"/>
    </mc:Fallback>
  </mc:AlternateContent>
</p:sld>
</file>

<file path=ppt/slides/slide1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1"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972"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973" name="CustomShape 3"/>
          <p:cNvSpPr/>
          <p:nvPr/>
        </p:nvSpPr>
        <p:spPr>
          <a:xfrm>
            <a:off x="3200400" y="1787040"/>
            <a:ext cx="5010840" cy="8960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El objeto socket del lado del cliente también nos proporciona algunos eventos reservados, que son:</a:t>
            </a:r>
            <a:endParaRPr b="0" lang="es-ES" sz="1200" spc="-1" strike="noStrike">
              <a:latin typeface="Arial"/>
            </a:endParaRPr>
          </a:p>
        </p:txBody>
      </p:sp>
      <p:sp>
        <p:nvSpPr>
          <p:cNvPr id="974" name="CustomShape 4"/>
          <p:cNvSpPr/>
          <p:nvPr/>
        </p:nvSpPr>
        <p:spPr>
          <a:xfrm>
            <a:off x="3099600" y="4118040"/>
            <a:ext cx="2084040" cy="394200"/>
          </a:xfrm>
          <a:prstGeom prst="flowChartDecision">
            <a:avLst/>
          </a:prstGeom>
          <a:solidFill>
            <a:srgbClr val="000000"/>
          </a:solidFill>
          <a:ln w="12600">
            <a:solidFill>
              <a:srgbClr val="000000"/>
            </a:solidFill>
            <a:miter/>
          </a:ln>
        </p:spPr>
        <p:style>
          <a:lnRef idx="0"/>
          <a:fillRef idx="0"/>
          <a:effectRef idx="0"/>
          <a:fontRef idx="minor"/>
        </p:style>
        <p:txBody>
          <a:bodyPr lIns="90000" rIns="90000" tIns="45000" bIns="45000" anchor="ctr">
            <a:noAutofit/>
          </a:bodyPr>
          <a:p>
            <a:pPr>
              <a:lnSpc>
                <a:spcPct val="100000"/>
              </a:lnSpc>
            </a:pPr>
            <a:r>
              <a:rPr b="0" lang="es-ES" sz="1800" spc="-1" strike="noStrike">
                <a:solidFill>
                  <a:srgbClr val="ffffff"/>
                </a:solidFill>
                <a:latin typeface="Calibri"/>
              </a:rPr>
              <a:t>Connect</a:t>
            </a:r>
            <a:endParaRPr b="0" lang="es-ES" sz="1800" spc="-1" strike="noStrike">
              <a:latin typeface="Arial"/>
            </a:endParaRPr>
          </a:p>
        </p:txBody>
      </p:sp>
      <p:sp>
        <p:nvSpPr>
          <p:cNvPr id="975" name="CustomShape 5"/>
          <p:cNvSpPr/>
          <p:nvPr/>
        </p:nvSpPr>
        <p:spPr>
          <a:xfrm>
            <a:off x="2577240" y="3203640"/>
            <a:ext cx="3128400" cy="394200"/>
          </a:xfrm>
          <a:prstGeom prst="flowChartDecision">
            <a:avLst/>
          </a:prstGeom>
          <a:solidFill>
            <a:srgbClr val="000000"/>
          </a:solidFill>
          <a:ln w="12600">
            <a:solidFill>
              <a:srgbClr val="000000"/>
            </a:solidFill>
            <a:miter/>
          </a:ln>
        </p:spPr>
        <p:style>
          <a:lnRef idx="0"/>
          <a:fillRef idx="0"/>
          <a:effectRef idx="0"/>
          <a:fontRef idx="minor"/>
        </p:style>
        <p:txBody>
          <a:bodyPr lIns="90000" rIns="90000" tIns="45000" bIns="45000" anchor="ctr">
            <a:noAutofit/>
          </a:bodyPr>
          <a:p>
            <a:pPr>
              <a:lnSpc>
                <a:spcPct val="100000"/>
              </a:lnSpc>
            </a:pPr>
            <a:r>
              <a:rPr b="0" lang="es-ES" sz="1800" spc="-1" strike="noStrike">
                <a:solidFill>
                  <a:srgbClr val="ffffff"/>
                </a:solidFill>
                <a:latin typeface="Calibri"/>
              </a:rPr>
              <a:t>Connect_error</a:t>
            </a:r>
            <a:endParaRPr b="0" lang="es-ES" sz="1800" spc="-1" strike="noStrike">
              <a:latin typeface="Arial"/>
            </a:endParaRPr>
          </a:p>
        </p:txBody>
      </p:sp>
      <p:sp>
        <p:nvSpPr>
          <p:cNvPr id="976" name="CustomShape 6"/>
          <p:cNvSpPr/>
          <p:nvPr/>
        </p:nvSpPr>
        <p:spPr>
          <a:xfrm>
            <a:off x="5874120" y="3217320"/>
            <a:ext cx="3807360" cy="394200"/>
          </a:xfrm>
          <a:prstGeom prst="flowChartDecision">
            <a:avLst/>
          </a:prstGeom>
          <a:solidFill>
            <a:srgbClr val="000000"/>
          </a:solidFill>
          <a:ln w="12600">
            <a:solidFill>
              <a:srgbClr val="000000"/>
            </a:solidFill>
            <a:miter/>
          </a:ln>
        </p:spPr>
        <p:style>
          <a:lnRef idx="0"/>
          <a:fillRef idx="0"/>
          <a:effectRef idx="0"/>
          <a:fontRef idx="minor"/>
        </p:style>
        <p:txBody>
          <a:bodyPr lIns="90000" rIns="90000" tIns="45000" bIns="45000" anchor="ctr">
            <a:noAutofit/>
          </a:bodyPr>
          <a:p>
            <a:pPr algn="ctr">
              <a:lnSpc>
                <a:spcPct val="100000"/>
              </a:lnSpc>
            </a:pPr>
            <a:endParaRPr b="0" lang="es-ES" sz="1800" spc="-1" strike="noStrike">
              <a:latin typeface="Arial"/>
            </a:endParaRPr>
          </a:p>
          <a:p>
            <a:pPr algn="ctr">
              <a:lnSpc>
                <a:spcPct val="100000"/>
              </a:lnSpc>
            </a:pPr>
            <a:r>
              <a:rPr b="0" lang="es-ES" sz="1800" spc="-1" strike="noStrike">
                <a:solidFill>
                  <a:srgbClr val="ffffff"/>
                </a:solidFill>
                <a:latin typeface="Calibri"/>
              </a:rPr>
              <a:t>Connect_timeout</a:t>
            </a:r>
            <a:endParaRPr b="0" lang="es-ES" sz="1800" spc="-1" strike="noStrike">
              <a:latin typeface="Arial"/>
            </a:endParaRPr>
          </a:p>
          <a:p>
            <a:pPr algn="ctr">
              <a:lnSpc>
                <a:spcPct val="100000"/>
              </a:lnSpc>
            </a:pPr>
            <a:endParaRPr b="0" lang="es-ES" sz="1800" spc="-1" strike="noStrike">
              <a:latin typeface="Arial"/>
            </a:endParaRPr>
          </a:p>
        </p:txBody>
      </p:sp>
      <p:sp>
        <p:nvSpPr>
          <p:cNvPr id="977" name="CustomShape 7"/>
          <p:cNvSpPr/>
          <p:nvPr/>
        </p:nvSpPr>
        <p:spPr>
          <a:xfrm>
            <a:off x="6607080" y="4155480"/>
            <a:ext cx="2341800" cy="394200"/>
          </a:xfrm>
          <a:prstGeom prst="flowChartDecision">
            <a:avLst/>
          </a:prstGeom>
          <a:solidFill>
            <a:srgbClr val="000000"/>
          </a:solidFill>
          <a:ln w="12600">
            <a:solidFill>
              <a:srgbClr val="000000"/>
            </a:solidFill>
            <a:miter/>
          </a:ln>
        </p:spPr>
        <p:style>
          <a:lnRef idx="0"/>
          <a:fillRef idx="0"/>
          <a:effectRef idx="0"/>
          <a:fontRef idx="minor"/>
        </p:style>
        <p:txBody>
          <a:bodyPr lIns="90000" rIns="90000" tIns="45000" bIns="45000" anchor="ctr">
            <a:noAutofit/>
          </a:bodyPr>
          <a:p>
            <a:pPr algn="ctr">
              <a:lnSpc>
                <a:spcPct val="100000"/>
              </a:lnSpc>
            </a:pPr>
            <a:r>
              <a:rPr b="0" lang="es-ES" sz="1800" spc="-1" strike="noStrike">
                <a:solidFill>
                  <a:srgbClr val="ffffff"/>
                </a:solidFill>
                <a:latin typeface="Calibri"/>
              </a:rPr>
              <a:t>Reconnect</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1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8"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979"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980" name="CustomShape 3"/>
          <p:cNvSpPr/>
          <p:nvPr/>
        </p:nvSpPr>
        <p:spPr>
          <a:xfrm>
            <a:off x="2017080" y="324000"/>
            <a:ext cx="7018920" cy="1407240"/>
          </a:xfrm>
          <a:prstGeom prst="doubleWave">
            <a:avLst>
              <a:gd name="adj1" fmla="val 6250"/>
              <a:gd name="adj2" fmla="val 0"/>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En el ejemplo de Hello World, usamos los eventos de conexión y desconexión para registrar cuando un usuario se conectó y se fue. Ahora usaremos el evento de mensaje para pasar el mensaje del servidor al cliente. Para hacer esto, modifique la llamada a io.on ('connection', function (socket)) para incluir lo siguiente:</a:t>
            </a:r>
            <a:endParaRPr b="0" lang="es-ES" sz="1200" spc="-1" strike="noStrike">
              <a:latin typeface="Arial"/>
            </a:endParaRPr>
          </a:p>
        </p:txBody>
      </p:sp>
      <p:sp>
        <p:nvSpPr>
          <p:cNvPr id="981" name="CustomShape 4"/>
          <p:cNvSpPr/>
          <p:nvPr/>
        </p:nvSpPr>
        <p:spPr>
          <a:xfrm>
            <a:off x="8489520" y="2635560"/>
            <a:ext cx="3227040" cy="2733840"/>
          </a:xfrm>
          <a:prstGeom prst="wedgeEllipseCallout">
            <a:avLst>
              <a:gd name="adj1" fmla="val -72777"/>
              <a:gd name="adj2" fmla="val 42828"/>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Esto enviará un evento llamado </a:t>
            </a:r>
            <a:r>
              <a:rPr b="0" lang="es-ES" sz="1800" spc="-1" strike="noStrike">
                <a:solidFill>
                  <a:srgbClr val="000000"/>
                </a:solidFill>
                <a:latin typeface="Calibri"/>
              </a:rPr>
              <a:t>message</a:t>
            </a:r>
            <a:r>
              <a:rPr b="0" lang="es-ES" sz="1200" spc="-1" strike="noStrike">
                <a:solidFill>
                  <a:srgbClr val="000000"/>
                </a:solidFill>
                <a:latin typeface="Calibri"/>
              </a:rPr>
              <a:t> (built in) a nuestro cliente, cuatro segundos después de que el cliente se conecte. La función </a:t>
            </a:r>
            <a:r>
              <a:rPr b="0" lang="es-ES" sz="1800" spc="-1" strike="noStrike">
                <a:solidFill>
                  <a:srgbClr val="000000"/>
                </a:solidFill>
                <a:latin typeface="Calibri"/>
              </a:rPr>
              <a:t>on socket </a:t>
            </a:r>
            <a:r>
              <a:rPr b="0" lang="es-ES" sz="1200" spc="-1" strike="noStrike">
                <a:solidFill>
                  <a:srgbClr val="000000"/>
                </a:solidFill>
                <a:latin typeface="Calibri"/>
              </a:rPr>
              <a:t>del objeto socket asocia el evento 'mensaje'.</a:t>
            </a:r>
            <a:endParaRPr b="0" lang="es-ES" sz="1200" spc="-1" strike="noStrike">
              <a:latin typeface="Arial"/>
            </a:endParaRPr>
          </a:p>
        </p:txBody>
      </p:sp>
      <p:sp>
        <p:nvSpPr>
          <p:cNvPr id="982" name="CustomShape 5"/>
          <p:cNvSpPr/>
          <p:nvPr/>
        </p:nvSpPr>
        <p:spPr>
          <a:xfrm>
            <a:off x="838080" y="2635560"/>
            <a:ext cx="1931400" cy="331200"/>
          </a:xfrm>
          <a:prstGeom prst="flowChartDecision">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800" spc="-1" strike="noStrike">
                <a:solidFill>
                  <a:srgbClr val="000000"/>
                </a:solidFill>
                <a:latin typeface="Calibri"/>
              </a:rPr>
              <a:t>Server.js</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1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3"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984"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985" name="CustomShape 3"/>
          <p:cNvSpPr/>
          <p:nvPr/>
        </p:nvSpPr>
        <p:spPr>
          <a:xfrm>
            <a:off x="2599920" y="230040"/>
            <a:ext cx="5763960" cy="847800"/>
          </a:xfrm>
          <a:prstGeom prst="doubleWave">
            <a:avLst>
              <a:gd name="adj1" fmla="val 6250"/>
              <a:gd name="adj2" fmla="val 0"/>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Ahora, tenemos que manejar este evento en nuestro lado del cliente. Por lo tanto, edite su etiqueta de script index.html para incluir el siguiente código:</a:t>
            </a:r>
            <a:endParaRPr b="0" lang="es-ES" sz="1200" spc="-1" strike="noStrike">
              <a:latin typeface="Arial"/>
            </a:endParaRPr>
          </a:p>
        </p:txBody>
      </p:sp>
      <p:sp>
        <p:nvSpPr>
          <p:cNvPr id="986" name="CustomShape 4"/>
          <p:cNvSpPr/>
          <p:nvPr/>
        </p:nvSpPr>
        <p:spPr>
          <a:xfrm>
            <a:off x="1038960" y="2790720"/>
            <a:ext cx="6499080" cy="833400"/>
          </a:xfrm>
          <a:prstGeom prst="wedgeEllipseCallout">
            <a:avLst>
              <a:gd name="adj1" fmla="val -22488"/>
              <a:gd name="adj2" fmla="val 94758"/>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Ahora estamos manejando el evento 'message' en el cliente. Cuando vaya a la página en su navegador ahora, se le presentará la siguiente captura de pantalla.</a:t>
            </a:r>
            <a:endParaRPr b="0" lang="es-ES" sz="1200" spc="-1" strike="noStrike">
              <a:latin typeface="Arial"/>
            </a:endParaRPr>
          </a:p>
        </p:txBody>
      </p:sp>
      <p:sp>
        <p:nvSpPr>
          <p:cNvPr id="987" name="CustomShape 5"/>
          <p:cNvSpPr/>
          <p:nvPr/>
        </p:nvSpPr>
        <p:spPr>
          <a:xfrm>
            <a:off x="5246640" y="3624120"/>
            <a:ext cx="5692320" cy="663120"/>
          </a:xfrm>
          <a:prstGeom prst="wedgeEllipseCallout">
            <a:avLst>
              <a:gd name="adj1" fmla="val -18628"/>
              <a:gd name="adj2" fmla="val 86824"/>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Transcurridos 4 segundos y el servidor envía el evento de mensaje, nuestro cliente lo manejará y producirá la siguiente salida:</a:t>
            </a:r>
            <a:endParaRPr b="0" lang="es-ES" sz="1200" spc="-1" strike="noStrike">
              <a:latin typeface="Arial"/>
            </a:endParaRPr>
          </a:p>
        </p:txBody>
      </p:sp>
      <p:sp>
        <p:nvSpPr>
          <p:cNvPr id="988" name="CustomShape 6"/>
          <p:cNvSpPr/>
          <p:nvPr/>
        </p:nvSpPr>
        <p:spPr>
          <a:xfrm>
            <a:off x="9852120" y="4619520"/>
            <a:ext cx="1909080" cy="1297080"/>
          </a:xfrm>
          <a:prstGeom prst="doubleWave">
            <a:avLst>
              <a:gd name="adj1" fmla="val 6250"/>
              <a:gd name="adj2" fmla="val 0"/>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Nota: enviamos una cadena de texto aquí; También podemos enviar un objeto en cualquier caso.</a:t>
            </a:r>
            <a:endParaRPr b="0" lang="es-ES" sz="1200" spc="-1" strike="noStrike">
              <a:latin typeface="Arial"/>
            </a:endParaRPr>
          </a:p>
        </p:txBody>
      </p:sp>
      <p:sp>
        <p:nvSpPr>
          <p:cNvPr id="989" name="CustomShape 7"/>
          <p:cNvSpPr/>
          <p:nvPr/>
        </p:nvSpPr>
        <p:spPr>
          <a:xfrm>
            <a:off x="8668800" y="591840"/>
            <a:ext cx="2532240" cy="394200"/>
          </a:xfrm>
          <a:prstGeom prst="flowChartDecision">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800" spc="-1" strike="noStrike">
                <a:solidFill>
                  <a:srgbClr val="000000"/>
                </a:solidFill>
                <a:latin typeface="Calibri"/>
              </a:rPr>
              <a:t>Index.html</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1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0"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991"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992" name="CustomShape 3"/>
          <p:cNvSpPr/>
          <p:nvPr/>
        </p:nvSpPr>
        <p:spPr>
          <a:xfrm>
            <a:off x="2577240" y="214920"/>
            <a:ext cx="5127480" cy="959040"/>
          </a:xfrm>
          <a:prstGeom prst="doubleWave">
            <a:avLst>
              <a:gd name="adj1" fmla="val 6250"/>
              <a:gd name="adj2" fmla="val 0"/>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 </a:t>
            </a:r>
            <a:r>
              <a:rPr b="0" lang="es-ES" sz="1200" spc="-1" strike="noStrike">
                <a:solidFill>
                  <a:srgbClr val="ffffff"/>
                </a:solidFill>
                <a:latin typeface="Calibri"/>
              </a:rPr>
              <a:t>Socket.IO nos brinda la posibilidad de crear eventos personalizados. Puede crear y disparar eventos personalizados utilizando la función socket.emit.</a:t>
            </a:r>
            <a:endParaRPr b="0" lang="es-ES" sz="1200" spc="-1" strike="noStrike">
              <a:latin typeface="Arial"/>
            </a:endParaRPr>
          </a:p>
        </p:txBody>
      </p:sp>
      <p:sp>
        <p:nvSpPr>
          <p:cNvPr id="993" name="CustomShape 4"/>
          <p:cNvSpPr/>
          <p:nvPr/>
        </p:nvSpPr>
        <p:spPr>
          <a:xfrm>
            <a:off x="246600" y="2722320"/>
            <a:ext cx="4365360" cy="663120"/>
          </a:xfrm>
          <a:prstGeom prst="wedgeEllipseCallout">
            <a:avLst>
              <a:gd name="adj1" fmla="val 52883"/>
              <a:gd name="adj2" fmla="val 66554"/>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Por ejemplo, el siguiente código emite un evento llamado testerEvent -</a:t>
            </a:r>
            <a:endParaRPr b="0" lang="es-ES" sz="1200" spc="-1" strike="noStrike">
              <a:latin typeface="Arial"/>
            </a:endParaRPr>
          </a:p>
        </p:txBody>
      </p:sp>
      <p:sp>
        <p:nvSpPr>
          <p:cNvPr id="994" name="CustomShape 5"/>
          <p:cNvSpPr/>
          <p:nvPr/>
        </p:nvSpPr>
        <p:spPr>
          <a:xfrm>
            <a:off x="8166960" y="744120"/>
            <a:ext cx="2491920" cy="429840"/>
          </a:xfrm>
          <a:prstGeom prst="flowChartDecision">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800" spc="-1" strike="noStrike">
                <a:solidFill>
                  <a:srgbClr val="000000"/>
                </a:solidFill>
                <a:latin typeface="Calibri"/>
              </a:rPr>
              <a:t>Server.js</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1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5"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996"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997" name="CustomShape 3"/>
          <p:cNvSpPr/>
          <p:nvPr/>
        </p:nvSpPr>
        <p:spPr>
          <a:xfrm>
            <a:off x="986040" y="365040"/>
            <a:ext cx="3935160" cy="1218960"/>
          </a:xfrm>
          <a:prstGeom prst="wedgeEllipseCallout">
            <a:avLst>
              <a:gd name="adj1" fmla="val 3996"/>
              <a:gd name="adj2" fmla="val 93382"/>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Para manejar este evento personalizado en el cliente, necesitamos un escucha que escuche el evento testerEvent. El siguiente código maneja este evento en el cliente:</a:t>
            </a:r>
            <a:endParaRPr b="0" lang="es-ES" sz="1200" spc="-1" strike="noStrike">
              <a:latin typeface="Arial"/>
            </a:endParaRPr>
          </a:p>
        </p:txBody>
      </p:sp>
      <p:sp>
        <p:nvSpPr>
          <p:cNvPr id="998" name="CustomShape 4"/>
          <p:cNvSpPr/>
          <p:nvPr/>
        </p:nvSpPr>
        <p:spPr>
          <a:xfrm>
            <a:off x="7770240" y="974880"/>
            <a:ext cx="3675240" cy="2321640"/>
          </a:xfrm>
          <a:prstGeom prst="doubleWave">
            <a:avLst>
              <a:gd name="adj1" fmla="val 6250"/>
              <a:gd name="adj2" fmla="val 0"/>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Esto funcionará de la misma manera que en nuestro ejemplo anterior, con el evento siendo testerEvent en este caso. Cuando abra su navegador y vaya a localhost: 3000, será recibido con -</a:t>
            </a:r>
            <a:endParaRPr b="0" lang="es-ES" sz="1200" spc="-1" strike="noStrike">
              <a:latin typeface="Arial"/>
            </a:endParaRPr>
          </a:p>
        </p:txBody>
      </p:sp>
      <p:sp>
        <p:nvSpPr>
          <p:cNvPr id="999" name="CustomShape 5"/>
          <p:cNvSpPr/>
          <p:nvPr/>
        </p:nvSpPr>
        <p:spPr>
          <a:xfrm>
            <a:off x="7983000" y="4446360"/>
            <a:ext cx="3370320" cy="905040"/>
          </a:xfrm>
          <a:prstGeom prst="doubleWave">
            <a:avLst>
              <a:gd name="adj1" fmla="val 6250"/>
              <a:gd name="adj2" fmla="val 0"/>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Después de cuatro segundos, este evento se activará y el navegador cambiará el texto a -</a:t>
            </a:r>
            <a:endParaRPr b="0" lang="es-ES" sz="1200" spc="-1" strike="noStrike">
              <a:latin typeface="Arial"/>
            </a:endParaRPr>
          </a:p>
        </p:txBody>
      </p:sp>
      <p:sp>
        <p:nvSpPr>
          <p:cNvPr id="1000" name="CustomShape 6"/>
          <p:cNvSpPr/>
          <p:nvPr/>
        </p:nvSpPr>
        <p:spPr>
          <a:xfrm>
            <a:off x="4428720" y="1690560"/>
            <a:ext cx="2868480" cy="379800"/>
          </a:xfrm>
          <a:prstGeom prst="flowChartDecision">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800" spc="-1" strike="noStrike">
                <a:solidFill>
                  <a:srgbClr val="000000"/>
                </a:solidFill>
                <a:latin typeface="Calibri"/>
              </a:rPr>
              <a:t>Index.html</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1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1"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1002"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1003" name="CustomShape 3"/>
          <p:cNvSpPr/>
          <p:nvPr/>
        </p:nvSpPr>
        <p:spPr>
          <a:xfrm>
            <a:off x="313920" y="430200"/>
            <a:ext cx="5862600" cy="851400"/>
          </a:xfrm>
          <a:prstGeom prst="wedgeEllipseCallout">
            <a:avLst>
              <a:gd name="adj1" fmla="val -10282"/>
              <a:gd name="adj2" fmla="val 100395"/>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También podemos emitir eventos del cliente. Para emitir un evento de su cliente, use la función  emit  del objeto socket.</a:t>
            </a:r>
            <a:endParaRPr b="0" lang="es-ES" sz="1200" spc="-1" strike="noStrike">
              <a:latin typeface="Arial"/>
            </a:endParaRPr>
          </a:p>
        </p:txBody>
      </p:sp>
      <p:sp>
        <p:nvSpPr>
          <p:cNvPr id="1004" name="CustomShape 4"/>
          <p:cNvSpPr/>
          <p:nvPr/>
        </p:nvSpPr>
        <p:spPr>
          <a:xfrm>
            <a:off x="7799400" y="856080"/>
            <a:ext cx="3432960" cy="1093320"/>
          </a:xfrm>
          <a:prstGeom prst="wedgeEllipseCallout">
            <a:avLst>
              <a:gd name="adj1" fmla="val -15089"/>
              <a:gd name="adj2" fmla="val 73975"/>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Para manejar estos eventos, use la función on en el objeto socket en su servidor.</a:t>
            </a:r>
            <a:endParaRPr b="0" lang="es-ES" sz="1200" spc="-1" strike="noStrike">
              <a:latin typeface="Arial"/>
            </a:endParaRPr>
          </a:p>
        </p:txBody>
      </p:sp>
      <p:sp>
        <p:nvSpPr>
          <p:cNvPr id="1005" name="CustomShape 5"/>
          <p:cNvSpPr/>
          <p:nvPr/>
        </p:nvSpPr>
        <p:spPr>
          <a:xfrm>
            <a:off x="313920" y="5253480"/>
            <a:ext cx="5781960" cy="1030680"/>
          </a:xfrm>
          <a:prstGeom prst="doubleWave">
            <a:avLst>
              <a:gd name="adj1" fmla="val 6250"/>
              <a:gd name="adj2" fmla="val 0"/>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Entonces, ahora, si vamos a localhost: 3000, obtendremos un evento personalizado llamado ClientEvent despido. Este evento se manejará en el servidor mediante el registro -</a:t>
            </a:r>
            <a:endParaRPr b="0" lang="es-ES" sz="1200" spc="-1" strike="noStrike">
              <a:latin typeface="Arial"/>
            </a:endParaRPr>
          </a:p>
        </p:txBody>
      </p:sp>
      <p:sp>
        <p:nvSpPr>
          <p:cNvPr id="1006" name="CustomShape 6"/>
          <p:cNvSpPr/>
          <p:nvPr/>
        </p:nvSpPr>
        <p:spPr>
          <a:xfrm>
            <a:off x="6481440" y="1781640"/>
            <a:ext cx="2182680" cy="388440"/>
          </a:xfrm>
          <a:prstGeom prst="flowChartDecision">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800" spc="-1" strike="noStrike">
                <a:solidFill>
                  <a:srgbClr val="000000"/>
                </a:solidFill>
                <a:latin typeface="Calibri"/>
              </a:rPr>
              <a:t>Server.js</a:t>
            </a:r>
            <a:endParaRPr b="0" lang="es-ES" sz="1800" spc="-1" strike="noStrike">
              <a:latin typeface="Arial"/>
            </a:endParaRPr>
          </a:p>
        </p:txBody>
      </p:sp>
      <p:sp>
        <p:nvSpPr>
          <p:cNvPr id="1007" name="CustomShape 7"/>
          <p:cNvSpPr/>
          <p:nvPr/>
        </p:nvSpPr>
        <p:spPr>
          <a:xfrm>
            <a:off x="3854880" y="1281960"/>
            <a:ext cx="2464920" cy="397080"/>
          </a:xfrm>
          <a:prstGeom prst="flowChartDecision">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800" spc="-1" strike="noStrike">
                <a:solidFill>
                  <a:srgbClr val="000000"/>
                </a:solidFill>
                <a:latin typeface="Calibri"/>
              </a:rPr>
              <a:t>Index.html</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1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8"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1009"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1010" name="CustomShape 3"/>
          <p:cNvSpPr/>
          <p:nvPr/>
        </p:nvSpPr>
        <p:spPr>
          <a:xfrm>
            <a:off x="340560" y="211320"/>
            <a:ext cx="3917160" cy="47484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0" lang="es-ES" sz="1800" spc="-1" strike="noStrike">
                <a:solidFill>
                  <a:srgbClr val="ffffff"/>
                </a:solidFill>
                <a:latin typeface="Calibri"/>
              </a:rPr>
              <a:t>Socket.IO - Broadcasting</a:t>
            </a:r>
            <a:endParaRPr b="0" lang="es-ES" sz="1800" spc="-1" strike="noStrike">
              <a:latin typeface="Arial"/>
            </a:endParaRPr>
          </a:p>
        </p:txBody>
      </p:sp>
      <p:sp>
        <p:nvSpPr>
          <p:cNvPr id="1011" name="CustomShape 4"/>
          <p:cNvSpPr/>
          <p:nvPr/>
        </p:nvSpPr>
        <p:spPr>
          <a:xfrm>
            <a:off x="188280" y="876600"/>
            <a:ext cx="5468040" cy="12636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Broadcasting significa enviar un mensaje a todos los clientes conectados. La difusión se puede hacer en múltiples niveles. Podemos enviar el mensaje a todos los clientes conectados, a los clientes en un espacio de nombres y a los clientes en una sala en particular. Para transmitir un evento a todos los clientes, podemos usar el método </a:t>
            </a:r>
            <a:r>
              <a:rPr b="1" lang="es-ES" sz="1200" spc="-1" strike="noStrike">
                <a:solidFill>
                  <a:srgbClr val="ffffff"/>
                </a:solidFill>
                <a:latin typeface="Calibri"/>
              </a:rPr>
              <a:t>io.sockets.emit</a:t>
            </a:r>
            <a:r>
              <a:rPr b="0" lang="es-ES" sz="1200" spc="-1" strike="noStrike">
                <a:solidFill>
                  <a:srgbClr val="ffffff"/>
                </a:solidFill>
                <a:latin typeface="Calibri"/>
              </a:rPr>
              <a:t> .</a:t>
            </a:r>
            <a:endParaRPr b="0" lang="es-ES" sz="1200" spc="-1" strike="noStrike">
              <a:latin typeface="Arial"/>
            </a:endParaRPr>
          </a:p>
        </p:txBody>
      </p:sp>
      <p:sp>
        <p:nvSpPr>
          <p:cNvPr id="1012" name="CustomShape 5"/>
          <p:cNvSpPr/>
          <p:nvPr/>
        </p:nvSpPr>
        <p:spPr>
          <a:xfrm>
            <a:off x="340560" y="2438280"/>
            <a:ext cx="4177080" cy="716760"/>
          </a:xfrm>
          <a:prstGeom prst="doubleWave">
            <a:avLst>
              <a:gd name="adj1" fmla="val 6250"/>
              <a:gd name="adj2" fmla="val 0"/>
            </a:avLst>
          </a:prstGeom>
          <a:solidFill>
            <a:srgbClr val="000000"/>
          </a:solidFill>
          <a:ln w="12600">
            <a:solidFill>
              <a:srgbClr val="000000"/>
            </a:solidFill>
            <a:miter/>
          </a:ln>
        </p:spPr>
        <p:style>
          <a:lnRef idx="0"/>
          <a:fillRef idx="0"/>
          <a:effectRef idx="0"/>
          <a:fontRef idx="minor"/>
        </p:style>
        <p:txBody>
          <a:bodyPr lIns="90000" rIns="90000" tIns="45000" bIns="45000" anchor="ctr">
            <a:noAutofit/>
          </a:bodyPr>
          <a:p>
            <a:pPr algn="ctr">
              <a:lnSpc>
                <a:spcPct val="100000"/>
              </a:lnSpc>
            </a:pPr>
            <a:r>
              <a:rPr b="1" lang="es-ES" sz="1200" spc="-1" strike="noStrike">
                <a:solidFill>
                  <a:srgbClr val="ffffff"/>
                </a:solidFill>
                <a:latin typeface="Calibri"/>
              </a:rPr>
              <a:t>Nota</a:t>
            </a:r>
            <a:r>
              <a:rPr b="0" lang="es-ES" sz="1200" spc="-1" strike="noStrike">
                <a:solidFill>
                  <a:srgbClr val="ffffff"/>
                </a:solidFill>
                <a:latin typeface="Calibri"/>
              </a:rPr>
              <a:t> : esto emitirá el evento a </a:t>
            </a:r>
            <a:r>
              <a:rPr b="1" lang="es-ES" sz="1200" spc="-1" strike="noStrike">
                <a:solidFill>
                  <a:srgbClr val="ffffff"/>
                </a:solidFill>
                <a:latin typeface="Calibri"/>
              </a:rPr>
              <a:t>TODOS</a:t>
            </a:r>
            <a:r>
              <a:rPr b="0" lang="es-ES" sz="1200" spc="-1" strike="noStrike">
                <a:solidFill>
                  <a:srgbClr val="ffffff"/>
                </a:solidFill>
                <a:latin typeface="Calibri"/>
              </a:rPr>
              <a:t> los clientes conectados (evento del socket que pudo haber activado este evento).</a:t>
            </a:r>
            <a:endParaRPr b="0" lang="es-ES" sz="1200" spc="-1" strike="noStrike">
              <a:latin typeface="Arial"/>
            </a:endParaRPr>
          </a:p>
        </p:txBody>
      </p:sp>
      <p:sp>
        <p:nvSpPr>
          <p:cNvPr id="1013" name="CustomShape 6"/>
          <p:cNvSpPr/>
          <p:nvPr/>
        </p:nvSpPr>
        <p:spPr>
          <a:xfrm>
            <a:off x="150120" y="3558240"/>
            <a:ext cx="4616640" cy="6001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En este ejemplo, transmitiremos el número de clientes conectados a todos los usuarios. Actualice el archivo </a:t>
            </a:r>
            <a:r>
              <a:rPr b="1" lang="es-ES" sz="1200" spc="-1" strike="noStrike">
                <a:solidFill>
                  <a:srgbClr val="ffffff"/>
                </a:solidFill>
                <a:latin typeface="Calibri"/>
              </a:rPr>
              <a:t>app.js</a:t>
            </a:r>
            <a:r>
              <a:rPr b="0" lang="es-ES" sz="1200" spc="-1" strike="noStrike">
                <a:solidFill>
                  <a:srgbClr val="ffffff"/>
                </a:solidFill>
                <a:latin typeface="Calibri"/>
              </a:rPr>
              <a:t> para incorporar lo siguiente.</a:t>
            </a:r>
            <a:endParaRPr b="0" lang="es-ES" sz="1200" spc="-1" strike="noStrike">
              <a:latin typeface="Arial"/>
            </a:endParaRPr>
          </a:p>
        </p:txBody>
      </p:sp>
      <p:sp>
        <p:nvSpPr>
          <p:cNvPr id="1014" name="CustomShape 7"/>
          <p:cNvSpPr/>
          <p:nvPr/>
        </p:nvSpPr>
        <p:spPr>
          <a:xfrm>
            <a:off x="7209720" y="1720080"/>
            <a:ext cx="2182680" cy="388440"/>
          </a:xfrm>
          <a:prstGeom prst="flowChartDecision">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800" spc="-1" strike="noStrike">
                <a:solidFill>
                  <a:srgbClr val="000000"/>
                </a:solidFill>
                <a:latin typeface="Calibri"/>
              </a:rPr>
              <a:t>Server.js</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1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5"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1016"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1017" name="CustomShape 3"/>
          <p:cNvSpPr/>
          <p:nvPr/>
        </p:nvSpPr>
        <p:spPr>
          <a:xfrm>
            <a:off x="528840" y="230040"/>
            <a:ext cx="4186080" cy="4208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En el lado del cliente, solo necesitamos manejar el evento de difusión -</a:t>
            </a:r>
            <a:endParaRPr b="0" lang="es-ES" sz="1200" spc="-1" strike="noStrike">
              <a:latin typeface="Arial"/>
            </a:endParaRPr>
          </a:p>
        </p:txBody>
      </p:sp>
      <p:sp>
        <p:nvSpPr>
          <p:cNvPr id="1018" name="CustomShape 4"/>
          <p:cNvSpPr/>
          <p:nvPr/>
        </p:nvSpPr>
        <p:spPr>
          <a:xfrm>
            <a:off x="3397680" y="4111200"/>
            <a:ext cx="3791880" cy="3373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Si conecta a cuatro clientes, obtendrá el siguiente resultado:</a:t>
            </a:r>
            <a:endParaRPr b="0" lang="es-ES" sz="1200" spc="-1" strike="noStrike">
              <a:latin typeface="Arial"/>
            </a:endParaRPr>
          </a:p>
        </p:txBody>
      </p:sp>
      <p:sp>
        <p:nvSpPr>
          <p:cNvPr id="1019" name="CustomShape 5"/>
          <p:cNvSpPr/>
          <p:nvPr/>
        </p:nvSpPr>
        <p:spPr>
          <a:xfrm>
            <a:off x="5024880" y="319320"/>
            <a:ext cx="2375280" cy="432000"/>
          </a:xfrm>
          <a:prstGeom prst="flowChartDecision">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800" spc="-1" strike="noStrike">
                <a:solidFill>
                  <a:srgbClr val="000000"/>
                </a:solidFill>
                <a:latin typeface="Calibri"/>
              </a:rPr>
              <a:t>Index.html</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1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0"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1021"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1022" name="CustomShape 3"/>
          <p:cNvSpPr/>
          <p:nvPr/>
        </p:nvSpPr>
        <p:spPr>
          <a:xfrm>
            <a:off x="546840" y="183600"/>
            <a:ext cx="4948200" cy="8244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Esto fue para enviar un evento a todos. Ahora, si queremos enviar un evento a todos, pero no al cliente que lo causó (en el ejemplo anterior, fue causado por nuevos clientes al conectarse), podemos usar el </a:t>
            </a:r>
            <a:r>
              <a:rPr b="1" lang="es-ES" sz="1200" spc="-1" strike="noStrike">
                <a:solidFill>
                  <a:srgbClr val="ffffff"/>
                </a:solidFill>
                <a:latin typeface="Calibri"/>
              </a:rPr>
              <a:t>socket.broadcast.emit</a:t>
            </a:r>
            <a:r>
              <a:rPr b="0" lang="es-ES" sz="1200" spc="-1" strike="noStrike">
                <a:solidFill>
                  <a:srgbClr val="ffffff"/>
                </a:solidFill>
                <a:latin typeface="Calibri"/>
              </a:rPr>
              <a:t> .</a:t>
            </a:r>
            <a:endParaRPr b="0" lang="es-ES" sz="1200" spc="-1" strike="noStrike">
              <a:latin typeface="Arial"/>
            </a:endParaRPr>
          </a:p>
        </p:txBody>
      </p:sp>
      <p:sp>
        <p:nvSpPr>
          <p:cNvPr id="1023" name="CustomShape 4"/>
          <p:cNvSpPr/>
          <p:nvPr/>
        </p:nvSpPr>
        <p:spPr>
          <a:xfrm>
            <a:off x="546840" y="1370160"/>
            <a:ext cx="4813560" cy="7527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Permítanos enviar un mensaje de bienvenida al nuevo usuario y actualizar a los otros clientes sobre su incorporación. Entonces, en su archivo app.js, al conectar al cliente, envíele un mensaje de bienvenida y transmita el número de cliente conectado a todos los demás.</a:t>
            </a:r>
            <a:endParaRPr b="0" lang="es-ES" sz="1200" spc="-1" strike="noStrike">
              <a:latin typeface="Arial"/>
            </a:endParaRPr>
          </a:p>
        </p:txBody>
      </p:sp>
      <p:sp>
        <p:nvSpPr>
          <p:cNvPr id="1024" name="CustomShape 5"/>
          <p:cNvSpPr/>
          <p:nvPr/>
        </p:nvSpPr>
        <p:spPr>
          <a:xfrm>
            <a:off x="8090640" y="1008360"/>
            <a:ext cx="3710880" cy="4928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Y tu html para manejar este evento -</a:t>
            </a:r>
            <a:endParaRPr b="0" lang="es-ES" sz="1200" spc="-1" strike="noStrike">
              <a:latin typeface="Arial"/>
            </a:endParaRPr>
          </a:p>
        </p:txBody>
      </p:sp>
      <p:sp>
        <p:nvSpPr>
          <p:cNvPr id="1025" name="CustomShape 6"/>
          <p:cNvSpPr/>
          <p:nvPr/>
        </p:nvSpPr>
        <p:spPr>
          <a:xfrm>
            <a:off x="5360760" y="1892160"/>
            <a:ext cx="2182680" cy="388440"/>
          </a:xfrm>
          <a:prstGeom prst="flowChartDecision">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800" spc="-1" strike="noStrike">
                <a:solidFill>
                  <a:srgbClr val="000000"/>
                </a:solidFill>
                <a:latin typeface="Calibri"/>
              </a:rPr>
              <a:t>Server.js</a:t>
            </a:r>
            <a:endParaRPr b="0" lang="es-ES" sz="1800" spc="-1" strike="noStrike">
              <a:latin typeface="Arial"/>
            </a:endParaRPr>
          </a:p>
        </p:txBody>
      </p:sp>
      <p:sp>
        <p:nvSpPr>
          <p:cNvPr id="1026" name="CustomShape 7"/>
          <p:cNvSpPr/>
          <p:nvPr/>
        </p:nvSpPr>
        <p:spPr>
          <a:xfrm>
            <a:off x="8579160" y="381600"/>
            <a:ext cx="2375280" cy="432000"/>
          </a:xfrm>
          <a:prstGeom prst="flowChartDecision">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800" spc="-1" strike="noStrike">
                <a:solidFill>
                  <a:srgbClr val="000000"/>
                </a:solidFill>
                <a:latin typeface="Calibri"/>
              </a:rPr>
              <a:t>Index.html</a:t>
            </a:r>
            <a:endParaRPr b="0" lang="es-ES" sz="1800" spc="-1" strike="noStrike">
              <a:latin typeface="Arial"/>
            </a:endParaRPr>
          </a:p>
        </p:txBody>
      </p:sp>
      <p:sp>
        <p:nvSpPr>
          <p:cNvPr id="1027" name="CustomShape 8"/>
          <p:cNvSpPr/>
          <p:nvPr/>
        </p:nvSpPr>
        <p:spPr>
          <a:xfrm>
            <a:off x="6840000" y="4699440"/>
            <a:ext cx="5270760" cy="2072880"/>
          </a:xfrm>
          <a:prstGeom prst="irregularSeal2">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Ahora, el cliente más nuevo recibe un mensaje de bienvenida y otros obtienen la cantidad de clientes que están conectados actualmente al servidor.</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1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8"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1029"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1030" name="CustomShape 3"/>
          <p:cNvSpPr/>
          <p:nvPr/>
        </p:nvSpPr>
        <p:spPr>
          <a:xfrm>
            <a:off x="3406680" y="1725480"/>
            <a:ext cx="5154480" cy="15048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Socket.IO le permite "nombrar" a sus sockets, lo que esencialmente significa asignar diferentes puntos finales o rutas. Esta es una característica útil para minimizar el número de recursos (conexiones TCP) y, al mismo tiempo, preocupaciones separadas dentro de su aplicación al introducir la separación entre los canales de comunicación. Los múltiples namespace en realidad comparten la misma conexión de WebSockets, lo que nos ahorra puertos de socket en el servidor.</a:t>
            </a:r>
            <a:endParaRPr b="0" lang="es-ES" sz="1200" spc="-1" strike="noStrike">
              <a:latin typeface="Arial"/>
            </a:endParaRPr>
          </a:p>
        </p:txBody>
      </p:sp>
      <p:sp>
        <p:nvSpPr>
          <p:cNvPr id="1031" name="CustomShape 4"/>
          <p:cNvSpPr/>
          <p:nvPr/>
        </p:nvSpPr>
        <p:spPr>
          <a:xfrm>
            <a:off x="430200" y="365040"/>
            <a:ext cx="3971160" cy="43236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0" lang="es-ES" sz="1800" spc="-1" strike="noStrike">
                <a:solidFill>
                  <a:srgbClr val="ffffff"/>
                </a:solidFill>
                <a:latin typeface="Calibri"/>
              </a:rPr>
              <a:t>Socket.IO - Namespaces</a:t>
            </a:r>
            <a:endParaRPr b="0" lang="es-ES" sz="1800" spc="-1" strike="noStrike">
              <a:latin typeface="Arial"/>
            </a:endParaRPr>
          </a:p>
        </p:txBody>
      </p:sp>
      <p:sp>
        <p:nvSpPr>
          <p:cNvPr id="1032" name="CustomShape 5"/>
          <p:cNvSpPr/>
          <p:nvPr/>
        </p:nvSpPr>
        <p:spPr>
          <a:xfrm>
            <a:off x="3406680" y="3603240"/>
            <a:ext cx="4939200" cy="5194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se crean en el lado del servidor. Sin embargo, se unen a los clientes mediante el envío de una solicitud al servidor.</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CustomShape 1"/>
          <p:cNvSpPr/>
          <p:nvPr/>
        </p:nvSpPr>
        <p:spPr>
          <a:xfrm>
            <a:off x="286920" y="365040"/>
            <a:ext cx="11411640" cy="44784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Otra forma de definir la función que se dispara luego de leer o escribir un archivo.</a:t>
            </a:r>
            <a:endParaRPr b="0" lang="es-ES" sz="1800" spc="-1" strike="noStrike">
              <a:latin typeface="Arial"/>
            </a:endParaRPr>
          </a:p>
        </p:txBody>
      </p:sp>
      <p:sp>
        <p:nvSpPr>
          <p:cNvPr id="159" name="CustomShape 2"/>
          <p:cNvSpPr/>
          <p:nvPr/>
        </p:nvSpPr>
        <p:spPr>
          <a:xfrm>
            <a:off x="1488240" y="1490040"/>
            <a:ext cx="2240640" cy="4532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800" spc="-1" strike="noStrike">
                <a:solidFill>
                  <a:srgbClr val="ffffff"/>
                </a:solidFill>
                <a:latin typeface="Calibri"/>
              </a:rPr>
              <a:t>Ejemplo 1</a:t>
            </a:r>
            <a:endParaRPr b="0" lang="es-ES" sz="1800" spc="-1" strike="noStrike">
              <a:latin typeface="Arial"/>
            </a:endParaRPr>
          </a:p>
        </p:txBody>
      </p:sp>
      <p:sp>
        <p:nvSpPr>
          <p:cNvPr id="160" name="CustomShape 3"/>
          <p:cNvSpPr/>
          <p:nvPr/>
        </p:nvSpPr>
        <p:spPr>
          <a:xfrm>
            <a:off x="6320160" y="1463760"/>
            <a:ext cx="2572560" cy="4536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800" spc="-1" strike="noStrike">
                <a:solidFill>
                  <a:srgbClr val="ffffff"/>
                </a:solidFill>
                <a:latin typeface="Calibri"/>
              </a:rPr>
              <a:t>Ejemplo 2</a:t>
            </a:r>
            <a:endParaRPr b="0" lang="es-ES" sz="1800" spc="-1" strike="noStrike">
              <a:latin typeface="Arial"/>
            </a:endParaRPr>
          </a:p>
        </p:txBody>
      </p:sp>
      <p:sp>
        <p:nvSpPr>
          <p:cNvPr id="161" name="CustomShape 4"/>
          <p:cNvSpPr/>
          <p:nvPr/>
        </p:nvSpPr>
        <p:spPr>
          <a:xfrm>
            <a:off x="2384640" y="5487840"/>
            <a:ext cx="5342760" cy="1073880"/>
          </a:xfrm>
          <a:prstGeom prst="doubleWave">
            <a:avLst>
              <a:gd name="adj1" fmla="val 6250"/>
              <a:gd name="adj2" fmla="val 0"/>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El módulo 'fs' tiene muchas funciones más además de crear y leer un archivo como hemos visto como pueden ser borrar, renombrar, crear directorios, borrar directorios, retornar información de archivos etc. para consultar estas funciones podemos visitar </a:t>
            </a:r>
            <a:r>
              <a:rPr b="0" lang="es-ES" sz="1200" spc="-1" strike="noStrike" u="sng">
                <a:solidFill>
                  <a:srgbClr val="0563c1"/>
                </a:solidFill>
                <a:uFillTx/>
                <a:latin typeface="Calibri"/>
                <a:hlinkClick r:id="rId1"/>
              </a:rPr>
              <a:t>el api de Node.js</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1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3"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1034"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1035" name="CustomShape 3"/>
          <p:cNvSpPr/>
          <p:nvPr/>
        </p:nvSpPr>
        <p:spPr>
          <a:xfrm>
            <a:off x="475200" y="636480"/>
            <a:ext cx="5531040" cy="52848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gn="ctr">
              <a:lnSpc>
                <a:spcPct val="100000"/>
              </a:lnSpc>
            </a:pPr>
            <a:endParaRPr b="0" lang="es-ES" sz="1800" spc="-1" strike="noStrike">
              <a:latin typeface="Arial"/>
            </a:endParaRPr>
          </a:p>
          <a:p>
            <a:pPr algn="ctr">
              <a:lnSpc>
                <a:spcPct val="100000"/>
              </a:lnSpc>
            </a:pPr>
            <a:r>
              <a:rPr b="0" lang="es-ES" sz="1800" spc="-1" strike="noStrike">
                <a:solidFill>
                  <a:srgbClr val="ffffff"/>
                </a:solidFill>
                <a:latin typeface="Calibri"/>
              </a:rPr>
              <a:t>Namespaces predeterminados</a:t>
            </a:r>
            <a:endParaRPr b="0" lang="es-ES" sz="1800" spc="-1" strike="noStrike">
              <a:latin typeface="Arial"/>
            </a:endParaRPr>
          </a:p>
          <a:p>
            <a:pPr algn="ctr">
              <a:lnSpc>
                <a:spcPct val="100000"/>
              </a:lnSpc>
            </a:pPr>
            <a:endParaRPr b="0" lang="es-ES" sz="1800" spc="-1" strike="noStrike">
              <a:latin typeface="Arial"/>
            </a:endParaRPr>
          </a:p>
        </p:txBody>
      </p:sp>
      <p:sp>
        <p:nvSpPr>
          <p:cNvPr id="1036" name="CustomShape 4"/>
          <p:cNvSpPr/>
          <p:nvPr/>
        </p:nvSpPr>
        <p:spPr>
          <a:xfrm>
            <a:off x="3160080" y="1938600"/>
            <a:ext cx="4455000" cy="11739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El namescpaces raíz '/' es el namespaces predeterminado, que los clientes unen si el cliente no especifica un namespace  mientras se conecta al servidor. Todas las conexiones al servidor que utilizan el lado del cliente de objetos de socket se realizan en el namespaces  predeterminado. Por ejemplo</a:t>
            </a:r>
            <a:endParaRPr b="0" lang="es-ES" sz="1200" spc="-1" strike="noStrike">
              <a:latin typeface="Arial"/>
            </a:endParaRPr>
          </a:p>
        </p:txBody>
      </p:sp>
      <p:sp>
        <p:nvSpPr>
          <p:cNvPr id="1037" name="CustomShape 5"/>
          <p:cNvSpPr/>
          <p:nvPr/>
        </p:nvSpPr>
        <p:spPr>
          <a:xfrm>
            <a:off x="3048120" y="4305600"/>
            <a:ext cx="5001840" cy="8154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Esto conectará al cliente con el namespaces predeterminado. Todos los eventos en esta conexión de namespaces serán manejados por el </a:t>
            </a:r>
            <a:r>
              <a:rPr b="1" lang="es-ES" sz="1200" spc="-1" strike="noStrike">
                <a:solidFill>
                  <a:srgbClr val="ffffff"/>
                </a:solidFill>
                <a:latin typeface="Calibri"/>
              </a:rPr>
              <a:t>objeto io</a:t>
            </a:r>
            <a:r>
              <a:rPr b="0" lang="es-ES" sz="1200" spc="-1" strike="noStrike">
                <a:solidFill>
                  <a:srgbClr val="ffffff"/>
                </a:solidFill>
                <a:latin typeface="Calibri"/>
              </a:rPr>
              <a:t> en el servidor. Todos los ejemplos anteriores utilizaban namespaces predeterminados para comunicarse con el servidor y viceversa.</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1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8"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1039"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1040" name="CustomShape 3"/>
          <p:cNvSpPr/>
          <p:nvPr/>
        </p:nvSpPr>
        <p:spPr>
          <a:xfrm>
            <a:off x="448200" y="528840"/>
            <a:ext cx="4311720" cy="52848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gn="ctr">
              <a:lnSpc>
                <a:spcPct val="100000"/>
              </a:lnSpc>
            </a:pPr>
            <a:endParaRPr b="0" lang="es-ES" sz="1800" spc="-1" strike="noStrike">
              <a:latin typeface="Arial"/>
            </a:endParaRPr>
          </a:p>
          <a:p>
            <a:pPr algn="ctr">
              <a:lnSpc>
                <a:spcPct val="100000"/>
              </a:lnSpc>
            </a:pPr>
            <a:r>
              <a:rPr b="0" lang="es-ES" sz="1800" spc="-1" strike="noStrike">
                <a:solidFill>
                  <a:srgbClr val="ffffff"/>
                </a:solidFill>
                <a:latin typeface="Calibri"/>
              </a:rPr>
              <a:t>Namespaces personalizados</a:t>
            </a:r>
            <a:endParaRPr b="0" lang="es-ES" sz="1800" spc="-1" strike="noStrike">
              <a:latin typeface="Arial"/>
            </a:endParaRPr>
          </a:p>
          <a:p>
            <a:pPr algn="ctr">
              <a:lnSpc>
                <a:spcPct val="100000"/>
              </a:lnSpc>
            </a:pPr>
            <a:endParaRPr b="0" lang="es-ES" sz="1800" spc="-1" strike="noStrike">
              <a:latin typeface="Arial"/>
            </a:endParaRPr>
          </a:p>
        </p:txBody>
      </p:sp>
      <p:sp>
        <p:nvSpPr>
          <p:cNvPr id="1041" name="CustomShape 4"/>
          <p:cNvSpPr/>
          <p:nvPr/>
        </p:nvSpPr>
        <p:spPr>
          <a:xfrm>
            <a:off x="721800" y="1221480"/>
            <a:ext cx="4930200" cy="9320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Podemos crear nuestros propios namespaces personalizados. Para configurar un namespaces personalizado, podemos llamar a la función 'of' en el lado del servidor:</a:t>
            </a:r>
            <a:endParaRPr b="0" lang="es-ES" sz="1200" spc="-1" strike="noStrike">
              <a:latin typeface="Arial"/>
            </a:endParaRPr>
          </a:p>
        </p:txBody>
      </p:sp>
      <p:sp>
        <p:nvSpPr>
          <p:cNvPr id="1042" name="CustomShape 5"/>
          <p:cNvSpPr/>
          <p:nvPr/>
        </p:nvSpPr>
        <p:spPr>
          <a:xfrm>
            <a:off x="1201320" y="2280600"/>
            <a:ext cx="2348280" cy="322200"/>
          </a:xfrm>
          <a:prstGeom prst="flowChartDecision">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800" spc="-1" strike="noStrike">
                <a:solidFill>
                  <a:srgbClr val="000000"/>
                </a:solidFill>
                <a:latin typeface="Calibri"/>
              </a:rPr>
              <a:t>Server.js</a:t>
            </a:r>
            <a:endParaRPr b="0" lang="es-ES" sz="1800" spc="-1" strike="noStrike">
              <a:latin typeface="Arial"/>
            </a:endParaRPr>
          </a:p>
        </p:txBody>
      </p:sp>
      <p:sp>
        <p:nvSpPr>
          <p:cNvPr id="1043" name="CustomShape 6"/>
          <p:cNvSpPr/>
          <p:nvPr/>
        </p:nvSpPr>
        <p:spPr>
          <a:xfrm>
            <a:off x="6230520" y="1221480"/>
            <a:ext cx="5239440" cy="8215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Ahora, para conectar un cliente a este namespaces, debe proporcionar el namespaces como un argumento a la </a:t>
            </a:r>
            <a:r>
              <a:rPr b="1" lang="es-ES" sz="1200" spc="-1" strike="noStrike">
                <a:solidFill>
                  <a:srgbClr val="ffffff"/>
                </a:solidFill>
                <a:latin typeface="Calibri"/>
              </a:rPr>
              <a:t>llamada del constructor io </a:t>
            </a:r>
            <a:r>
              <a:rPr b="0" lang="es-ES" sz="1200" spc="-1" strike="noStrike">
                <a:solidFill>
                  <a:srgbClr val="ffffff"/>
                </a:solidFill>
                <a:latin typeface="Calibri"/>
              </a:rPr>
              <a:t>para crear una conexión y un objeto de socket en el lado del cliente.</a:t>
            </a:r>
            <a:endParaRPr b="0" lang="es-ES" sz="1200" spc="-1" strike="noStrike">
              <a:latin typeface="Arial"/>
            </a:endParaRPr>
          </a:p>
        </p:txBody>
      </p:sp>
      <p:sp>
        <p:nvSpPr>
          <p:cNvPr id="1044" name="CustomShape 7"/>
          <p:cNvSpPr/>
          <p:nvPr/>
        </p:nvSpPr>
        <p:spPr>
          <a:xfrm>
            <a:off x="7315200" y="2190240"/>
            <a:ext cx="3182040" cy="355320"/>
          </a:xfrm>
          <a:prstGeom prst="flowChartDecision">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800" spc="-1" strike="noStrike">
                <a:solidFill>
                  <a:srgbClr val="000000"/>
                </a:solidFill>
                <a:latin typeface="Calibri"/>
              </a:rPr>
              <a:t>Index.html</a:t>
            </a:r>
            <a:endParaRPr b="0" lang="es-ES" sz="1800" spc="-1" strike="noStrike">
              <a:latin typeface="Arial"/>
            </a:endParaRPr>
          </a:p>
        </p:txBody>
      </p:sp>
      <p:sp>
        <p:nvSpPr>
          <p:cNvPr id="1045" name="CustomShape 8"/>
          <p:cNvSpPr/>
          <p:nvPr/>
        </p:nvSpPr>
        <p:spPr>
          <a:xfrm>
            <a:off x="6230520" y="6019200"/>
            <a:ext cx="5239440" cy="605520"/>
          </a:xfrm>
          <a:prstGeom prst="doubleWave">
            <a:avLst>
              <a:gd name="adj1" fmla="val 6250"/>
              <a:gd name="adj2" fmla="val 0"/>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Cada vez que alguien se conecta a este namespaces, recibirá un evento "hola".</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1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6"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1047"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1048" name="CustomShape 3"/>
          <p:cNvSpPr/>
          <p:nvPr/>
        </p:nvSpPr>
        <p:spPr>
          <a:xfrm>
            <a:off x="699120" y="439200"/>
            <a:ext cx="2832480" cy="53748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0" lang="es-ES" sz="1800" spc="-1" strike="noStrike">
                <a:solidFill>
                  <a:srgbClr val="ffffff"/>
                </a:solidFill>
                <a:latin typeface="Calibri"/>
              </a:rPr>
              <a:t>Socket.IO - Rooms</a:t>
            </a:r>
            <a:endParaRPr b="0" lang="es-ES" sz="1800" spc="-1" strike="noStrike">
              <a:latin typeface="Arial"/>
            </a:endParaRPr>
          </a:p>
        </p:txBody>
      </p:sp>
      <p:sp>
        <p:nvSpPr>
          <p:cNvPr id="1049" name="CustomShape 4"/>
          <p:cNvSpPr/>
          <p:nvPr/>
        </p:nvSpPr>
        <p:spPr>
          <a:xfrm>
            <a:off x="4007160" y="365040"/>
            <a:ext cx="5907240" cy="14601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Dentro de cada namespaces, también puede definir canales arbitrarios a los que los sockets pueden unirse y salir. Estos canales se llaman rooms. Las rooms se utilizan para separar los cometidos del programa. Las romos también comparten la misma conexión de  socket como los namespaces. Una cosa que se debe tener en cuenta al utilizar rooms es que solo se pueden unir en el lado del servidor.</a:t>
            </a:r>
            <a:endParaRPr b="0" lang="es-ES" sz="1200" spc="-1" strike="noStrike">
              <a:latin typeface="Arial"/>
            </a:endParaRPr>
          </a:p>
        </p:txBody>
      </p:sp>
      <p:sp>
        <p:nvSpPr>
          <p:cNvPr id="1050" name="CustomShape 5"/>
          <p:cNvSpPr/>
          <p:nvPr/>
        </p:nvSpPr>
        <p:spPr>
          <a:xfrm>
            <a:off x="699120" y="2581920"/>
            <a:ext cx="2832480" cy="35820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0" lang="es-ES" sz="1800" spc="-1" strike="noStrike">
                <a:solidFill>
                  <a:srgbClr val="ffffff"/>
                </a:solidFill>
                <a:latin typeface="Calibri"/>
              </a:rPr>
              <a:t>Uniendo rooms</a:t>
            </a:r>
            <a:endParaRPr b="0" lang="es-ES" sz="1800" spc="-1" strike="noStrike">
              <a:latin typeface="Arial"/>
            </a:endParaRPr>
          </a:p>
        </p:txBody>
      </p:sp>
      <p:sp>
        <p:nvSpPr>
          <p:cNvPr id="1051" name="CustomShape 6"/>
          <p:cNvSpPr/>
          <p:nvPr/>
        </p:nvSpPr>
        <p:spPr>
          <a:xfrm>
            <a:off x="4007160" y="2761200"/>
            <a:ext cx="5235120" cy="9590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Puede llamar al método de </a:t>
            </a:r>
            <a:r>
              <a:rPr b="1" lang="es-ES" sz="1200" spc="-1" strike="noStrike">
                <a:solidFill>
                  <a:srgbClr val="ffffff"/>
                </a:solidFill>
                <a:latin typeface="Calibri"/>
              </a:rPr>
              <a:t>join</a:t>
            </a:r>
            <a:r>
              <a:rPr b="0" lang="es-ES" sz="1200" spc="-1" strike="noStrike">
                <a:solidFill>
                  <a:srgbClr val="ffffff"/>
                </a:solidFill>
                <a:latin typeface="Calibri"/>
              </a:rPr>
              <a:t> en el socket para suscribir el socket a un canal / rooms determinado. Por ejemplo, creamos rooms llamadas </a:t>
            </a:r>
            <a:r>
              <a:rPr b="1" lang="es-ES" sz="1200" spc="-1" strike="noStrike">
                <a:solidFill>
                  <a:srgbClr val="ffffff"/>
                </a:solidFill>
                <a:latin typeface="Calibri"/>
              </a:rPr>
              <a:t>'room- &lt;room-number&gt;'</a:t>
            </a:r>
            <a:r>
              <a:rPr b="0" lang="es-ES" sz="1200" spc="-1" strike="noStrike">
                <a:solidFill>
                  <a:srgbClr val="ffffff"/>
                </a:solidFill>
                <a:latin typeface="Calibri"/>
              </a:rPr>
              <a:t> y unámonos a algunos clientes. Tan pronto como esta romos esté llena, cree otra rooms y para únase a los clientes allí.</a:t>
            </a:r>
            <a:endParaRPr b="0" lang="es-ES" sz="1200" spc="-1" strike="noStrike">
              <a:latin typeface="Arial"/>
            </a:endParaRPr>
          </a:p>
        </p:txBody>
      </p:sp>
      <p:sp>
        <p:nvSpPr>
          <p:cNvPr id="1052" name="CustomShape 7"/>
          <p:cNvSpPr/>
          <p:nvPr/>
        </p:nvSpPr>
        <p:spPr>
          <a:xfrm>
            <a:off x="3433320" y="4159800"/>
            <a:ext cx="5790960" cy="1057320"/>
          </a:xfrm>
          <a:prstGeom prst="doubleWave">
            <a:avLst>
              <a:gd name="adj1" fmla="val 6250"/>
              <a:gd name="adj2" fmla="val 0"/>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Nota : actualmente estamos haciendo esto en el namespaces predeterminado, es decir, '/'. También puede implementar esto en namespaces personalizados de la misma manera.</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1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3"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1054"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1055" name="CustomShape 3"/>
          <p:cNvSpPr/>
          <p:nvPr/>
        </p:nvSpPr>
        <p:spPr>
          <a:xfrm>
            <a:off x="941400" y="633600"/>
            <a:ext cx="4473000" cy="7884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Para unirse a una rooms, debe proporcionar el nombre de la rooms como argumento a su llamada en la función  join.</a:t>
            </a:r>
            <a:endParaRPr b="0" lang="es-ES" sz="1200" spc="-1" strike="noStrike">
              <a:latin typeface="Arial"/>
            </a:endParaRPr>
          </a:p>
        </p:txBody>
      </p:sp>
      <p:sp>
        <p:nvSpPr>
          <p:cNvPr id="1056" name="CustomShape 4"/>
          <p:cNvSpPr/>
          <p:nvPr/>
        </p:nvSpPr>
        <p:spPr>
          <a:xfrm>
            <a:off x="8534520" y="1027800"/>
            <a:ext cx="3361320" cy="6624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Simplemente maneja este evento connectToRoom en el cliente.</a:t>
            </a:r>
            <a:endParaRPr b="0" lang="es-ES" sz="1200" spc="-1" strike="noStrike">
              <a:latin typeface="Arial"/>
            </a:endParaRPr>
          </a:p>
        </p:txBody>
      </p:sp>
      <p:sp>
        <p:nvSpPr>
          <p:cNvPr id="1057" name="CustomShape 5"/>
          <p:cNvSpPr/>
          <p:nvPr/>
        </p:nvSpPr>
        <p:spPr>
          <a:xfrm>
            <a:off x="5706000" y="1096560"/>
            <a:ext cx="2043720" cy="325440"/>
          </a:xfrm>
          <a:prstGeom prst="flowChartDecision">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800" spc="-1" strike="noStrike">
                <a:solidFill>
                  <a:srgbClr val="000000"/>
                </a:solidFill>
                <a:latin typeface="Calibri"/>
              </a:rPr>
              <a:t>Server.js</a:t>
            </a:r>
            <a:endParaRPr b="0" lang="es-ES" sz="1800" spc="-1" strike="noStrike">
              <a:latin typeface="Arial"/>
            </a:endParaRPr>
          </a:p>
        </p:txBody>
      </p:sp>
      <p:sp>
        <p:nvSpPr>
          <p:cNvPr id="1058" name="CustomShape 6"/>
          <p:cNvSpPr/>
          <p:nvPr/>
        </p:nvSpPr>
        <p:spPr>
          <a:xfrm>
            <a:off x="8991720" y="1825560"/>
            <a:ext cx="2536560" cy="406080"/>
          </a:xfrm>
          <a:prstGeom prst="flowChartDecision">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800" spc="-1" strike="noStrike">
                <a:solidFill>
                  <a:srgbClr val="000000"/>
                </a:solidFill>
                <a:latin typeface="Calibri"/>
              </a:rPr>
              <a:t>Index.html</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1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9"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1060"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1061" name="CustomShape 3"/>
          <p:cNvSpPr/>
          <p:nvPr/>
        </p:nvSpPr>
        <p:spPr>
          <a:xfrm>
            <a:off x="412200" y="365040"/>
            <a:ext cx="4006800" cy="5936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Ahora, si conecta tres clientes, los dos primeros recibirán el siguiente mensaje:</a:t>
            </a:r>
            <a:endParaRPr b="0" lang="es-ES" sz="1200" spc="-1" strike="noStrike">
              <a:latin typeface="Arial"/>
            </a:endParaRPr>
          </a:p>
        </p:txBody>
      </p:sp>
      <p:sp>
        <p:nvSpPr>
          <p:cNvPr id="1062" name="CustomShape 4"/>
          <p:cNvSpPr/>
          <p:nvPr/>
        </p:nvSpPr>
        <p:spPr>
          <a:xfrm>
            <a:off x="5163840" y="365040"/>
            <a:ext cx="4311720" cy="6652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El último cliente recibirá el siguiente mensaje:</a:t>
            </a:r>
            <a:endParaRPr b="0" lang="es-ES" sz="1200" spc="-1" strike="noStrike">
              <a:latin typeface="Arial"/>
            </a:endParaRPr>
          </a:p>
        </p:txBody>
      </p:sp>
      <p:sp>
        <p:nvSpPr>
          <p:cNvPr id="1063" name="CustomShape 5"/>
          <p:cNvSpPr/>
          <p:nvPr/>
        </p:nvSpPr>
        <p:spPr>
          <a:xfrm>
            <a:off x="1000080" y="4991760"/>
            <a:ext cx="3777840" cy="32328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gn="ctr">
              <a:lnSpc>
                <a:spcPct val="100000"/>
              </a:lnSpc>
            </a:pPr>
            <a:r>
              <a:rPr b="0" lang="es-ES" sz="1800" spc="-1" strike="noStrike">
                <a:solidFill>
                  <a:srgbClr val="ffffff"/>
                </a:solidFill>
                <a:latin typeface="Calibri"/>
              </a:rPr>
              <a:t>Saliendo de una rooms</a:t>
            </a:r>
            <a:endParaRPr b="0" lang="es-ES" sz="1800" spc="-1" strike="noStrike">
              <a:latin typeface="Arial"/>
            </a:endParaRPr>
          </a:p>
        </p:txBody>
      </p:sp>
      <p:sp>
        <p:nvSpPr>
          <p:cNvPr id="1064" name="CustomShape 6"/>
          <p:cNvSpPr/>
          <p:nvPr/>
        </p:nvSpPr>
        <p:spPr>
          <a:xfrm>
            <a:off x="3505320" y="5521320"/>
            <a:ext cx="4177080" cy="10540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nSpc>
                <a:spcPct val="100000"/>
              </a:lnSpc>
            </a:pPr>
            <a:r>
              <a:rPr b="0" i="1" lang="es-ES" sz="1200" spc="-1" strike="noStrike">
                <a:solidFill>
                  <a:srgbClr val="ffffff"/>
                </a:solidFill>
                <a:latin typeface="Calibri"/>
              </a:rPr>
              <a:t>Para salir de una rooms, debe llamar a la función leave tal como llamó a la función join en el sockect.</a:t>
            </a:r>
            <a:endParaRPr b="0" lang="es-ES" sz="1200" spc="-1" strike="noStrike">
              <a:latin typeface="Arial"/>
            </a:endParaRPr>
          </a:p>
          <a:p>
            <a:pPr>
              <a:lnSpc>
                <a:spcPct val="100000"/>
              </a:lnSpc>
            </a:pPr>
            <a:endParaRPr b="0" lang="es-ES" sz="1200" spc="-1" strike="noStrike">
              <a:latin typeface="Arial"/>
            </a:endParaRPr>
          </a:p>
          <a:p>
            <a:pPr>
              <a:lnSpc>
                <a:spcPct val="100000"/>
              </a:lnSpc>
            </a:pPr>
            <a:r>
              <a:rPr b="0" i="1" lang="es-ES" sz="1200" spc="-1" strike="noStrike">
                <a:solidFill>
                  <a:srgbClr val="ffffff"/>
                </a:solidFill>
                <a:latin typeface="Calibri"/>
              </a:rPr>
              <a:t>Por ejemplo - Para leave rooms ‘rooms-1',</a:t>
            </a:r>
            <a:endParaRPr b="0" lang="es-ES" sz="1200" spc="-1" strike="noStrike">
              <a:latin typeface="Arial"/>
            </a:endParaRPr>
          </a:p>
          <a:p>
            <a:pPr>
              <a:lnSpc>
                <a:spcPct val="100000"/>
              </a:lnSpc>
            </a:pP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1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5"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1066"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1067" name="CustomShape 3"/>
          <p:cNvSpPr/>
          <p:nvPr/>
        </p:nvSpPr>
        <p:spPr>
          <a:xfrm>
            <a:off x="519840" y="466200"/>
            <a:ext cx="4535640" cy="49284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0" lang="es-ES" sz="1800" spc="-1" strike="noStrike">
                <a:solidFill>
                  <a:srgbClr val="ffffff"/>
                </a:solidFill>
                <a:latin typeface="Calibri"/>
              </a:rPr>
              <a:t>Socket.IO - Error Handling</a:t>
            </a:r>
            <a:endParaRPr b="0" lang="es-ES" sz="1800" spc="-1" strike="noStrike">
              <a:latin typeface="Arial"/>
            </a:endParaRPr>
          </a:p>
        </p:txBody>
      </p:sp>
      <p:sp>
        <p:nvSpPr>
          <p:cNvPr id="1068" name="CustomShape 4"/>
          <p:cNvSpPr/>
          <p:nvPr/>
        </p:nvSpPr>
        <p:spPr>
          <a:xfrm>
            <a:off x="3335040" y="1139400"/>
            <a:ext cx="4975200" cy="11023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Hemos trabajado en servidores locales hasta ahora, que casi nunca nos darán errores relacionados con conexiones, tiempos de espera, etc. Sin embargo, en entornos de producción de la vida real, el manejo de dichos errores es de suma importancia. Por lo tanto, ahora analizaremos cómo podemos manejar los errores de conexión en el lado del cliente.</a:t>
            </a:r>
            <a:endParaRPr b="0" lang="es-ES" sz="1200" spc="-1" strike="noStrike">
              <a:latin typeface="Arial"/>
            </a:endParaRPr>
          </a:p>
        </p:txBody>
      </p:sp>
      <p:sp>
        <p:nvSpPr>
          <p:cNvPr id="1069" name="CustomShape 5"/>
          <p:cNvSpPr/>
          <p:nvPr/>
        </p:nvSpPr>
        <p:spPr>
          <a:xfrm>
            <a:off x="3599280" y="3939840"/>
            <a:ext cx="4195080" cy="376200"/>
          </a:xfrm>
          <a:prstGeom prst="doubleWave">
            <a:avLst>
              <a:gd name="adj1" fmla="val 6250"/>
              <a:gd name="adj2" fmla="val 0"/>
            </a:avLst>
          </a:prstGeom>
          <a:solidFill>
            <a:srgbClr val="000000"/>
          </a:solidFill>
          <a:ln w="12600">
            <a:solidFill>
              <a:srgbClr val="0000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La API del cliente nos proporciona los siguientes eventos integrados:</a:t>
            </a:r>
            <a:endParaRPr b="0" lang="es-ES" sz="1200" spc="-1" strike="noStrike">
              <a:latin typeface="Arial"/>
            </a:endParaRPr>
          </a:p>
        </p:txBody>
      </p:sp>
      <p:sp>
        <p:nvSpPr>
          <p:cNvPr id="1070" name="CustomShape 6"/>
          <p:cNvSpPr/>
          <p:nvPr/>
        </p:nvSpPr>
        <p:spPr>
          <a:xfrm>
            <a:off x="954720" y="2967840"/>
            <a:ext cx="2303640" cy="905040"/>
          </a:xfrm>
          <a:prstGeom prst="wedgeEllipseCallout">
            <a:avLst>
              <a:gd name="adj1" fmla="val 61657"/>
              <a:gd name="adj2" fmla="val 48639"/>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Reconnect_failed : cuando falla el intento de reconexión.</a:t>
            </a:r>
            <a:endParaRPr b="0" lang="es-ES" sz="1200" spc="-1" strike="noStrike">
              <a:latin typeface="Arial"/>
            </a:endParaRPr>
          </a:p>
        </p:txBody>
      </p:sp>
      <p:sp>
        <p:nvSpPr>
          <p:cNvPr id="1071" name="CustomShape 7"/>
          <p:cNvSpPr/>
          <p:nvPr/>
        </p:nvSpPr>
        <p:spPr>
          <a:xfrm>
            <a:off x="874080" y="4054680"/>
            <a:ext cx="2303640" cy="905040"/>
          </a:xfrm>
          <a:prstGeom prst="wedgeEllipseCallout">
            <a:avLst>
              <a:gd name="adj1" fmla="val 63603"/>
              <a:gd name="adj2" fmla="val -32550"/>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Reconnecting : cuando el cliente está en proceso de conexión.</a:t>
            </a:r>
            <a:endParaRPr b="0" lang="es-ES" sz="1200" spc="-1" strike="noStrike">
              <a:latin typeface="Arial"/>
            </a:endParaRPr>
          </a:p>
        </p:txBody>
      </p:sp>
      <p:sp>
        <p:nvSpPr>
          <p:cNvPr id="1072" name="CustomShape 8"/>
          <p:cNvSpPr/>
          <p:nvPr/>
        </p:nvSpPr>
        <p:spPr>
          <a:xfrm>
            <a:off x="7158240" y="5054400"/>
            <a:ext cx="2303640" cy="905040"/>
          </a:xfrm>
          <a:prstGeom prst="wedgeEllipseCallout">
            <a:avLst>
              <a:gd name="adj1" fmla="val -43401"/>
              <a:gd name="adj2" fmla="val -111757"/>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Error : se envía un evento de error desde el servidor.</a:t>
            </a:r>
            <a:endParaRPr b="0" lang="es-ES" sz="1200" spc="-1" strike="noStrike">
              <a:latin typeface="Arial"/>
            </a:endParaRPr>
          </a:p>
        </p:txBody>
      </p:sp>
      <p:sp>
        <p:nvSpPr>
          <p:cNvPr id="1073" name="CustomShape 9"/>
          <p:cNvSpPr/>
          <p:nvPr/>
        </p:nvSpPr>
        <p:spPr>
          <a:xfrm>
            <a:off x="2205360" y="4935600"/>
            <a:ext cx="2303640" cy="905040"/>
          </a:xfrm>
          <a:prstGeom prst="wedgeEllipseCallout">
            <a:avLst>
              <a:gd name="adj1" fmla="val 43758"/>
              <a:gd name="adj2" fmla="val -105817"/>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Reconnect  : cuando la reconexión al servidor se realiza correctamente.</a:t>
            </a:r>
            <a:endParaRPr b="0" lang="es-ES" sz="1200" spc="-1" strike="noStrike">
              <a:latin typeface="Arial"/>
            </a:endParaRPr>
          </a:p>
        </p:txBody>
      </p:sp>
      <p:sp>
        <p:nvSpPr>
          <p:cNvPr id="1074" name="CustomShape 10"/>
          <p:cNvSpPr/>
          <p:nvPr/>
        </p:nvSpPr>
        <p:spPr>
          <a:xfrm>
            <a:off x="4670640" y="4960080"/>
            <a:ext cx="2303640" cy="905040"/>
          </a:xfrm>
          <a:prstGeom prst="wedgeEllipseCallout">
            <a:avLst>
              <a:gd name="adj1" fmla="val -8382"/>
              <a:gd name="adj2" fmla="val -96905"/>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Message : cuando el servidor envía un mensaje utilizando la función de envío .</a:t>
            </a:r>
            <a:endParaRPr b="0" lang="es-ES" sz="1200" spc="-1" strike="noStrike">
              <a:latin typeface="Arial"/>
            </a:endParaRPr>
          </a:p>
        </p:txBody>
      </p:sp>
      <p:sp>
        <p:nvSpPr>
          <p:cNvPr id="1075" name="CustomShape 11"/>
          <p:cNvSpPr/>
          <p:nvPr/>
        </p:nvSpPr>
        <p:spPr>
          <a:xfrm>
            <a:off x="8216280" y="3754080"/>
            <a:ext cx="2303640" cy="905040"/>
          </a:xfrm>
          <a:prstGeom prst="wedgeEllipseCallout">
            <a:avLst>
              <a:gd name="adj1" fmla="val -64413"/>
              <a:gd name="adj2" fmla="val 3094"/>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Connect_failed : cuando falla la conexión con el servidor.</a:t>
            </a:r>
            <a:endParaRPr b="0" lang="es-ES" sz="1200" spc="-1" strike="noStrike">
              <a:latin typeface="Arial"/>
            </a:endParaRPr>
          </a:p>
        </p:txBody>
      </p:sp>
      <p:sp>
        <p:nvSpPr>
          <p:cNvPr id="1076" name="CustomShape 12"/>
          <p:cNvSpPr/>
          <p:nvPr/>
        </p:nvSpPr>
        <p:spPr>
          <a:xfrm>
            <a:off x="5490720" y="2489760"/>
            <a:ext cx="2303640" cy="905040"/>
          </a:xfrm>
          <a:prstGeom prst="wedgeEllipseCallout">
            <a:avLst>
              <a:gd name="adj1" fmla="val -27059"/>
              <a:gd name="adj2" fmla="val 92203"/>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Connecting  - Cuando el cliente está en proceso de conectarse.</a:t>
            </a:r>
            <a:endParaRPr b="0" lang="es-ES" sz="1200" spc="-1" strike="noStrike">
              <a:latin typeface="Arial"/>
            </a:endParaRPr>
          </a:p>
        </p:txBody>
      </p:sp>
      <p:sp>
        <p:nvSpPr>
          <p:cNvPr id="1077" name="CustomShape 13"/>
          <p:cNvSpPr/>
          <p:nvPr/>
        </p:nvSpPr>
        <p:spPr>
          <a:xfrm>
            <a:off x="3092760" y="2527560"/>
            <a:ext cx="2303640" cy="905040"/>
          </a:xfrm>
          <a:prstGeom prst="wedgeEllipseCallout">
            <a:avLst>
              <a:gd name="adj1" fmla="val 7183"/>
              <a:gd name="adj2" fmla="val 95173"/>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Connect - Cuando el cliente se conecta con éxito.</a:t>
            </a:r>
            <a:endParaRPr b="0" lang="es-ES" sz="1200" spc="-1" strike="noStrike">
              <a:latin typeface="Arial"/>
            </a:endParaRPr>
          </a:p>
        </p:txBody>
      </p:sp>
      <p:sp>
        <p:nvSpPr>
          <p:cNvPr id="1078" name="CustomShape 14"/>
          <p:cNvSpPr/>
          <p:nvPr/>
        </p:nvSpPr>
        <p:spPr>
          <a:xfrm>
            <a:off x="7983000" y="2563560"/>
            <a:ext cx="2303640" cy="905040"/>
          </a:xfrm>
          <a:prstGeom prst="wedgeEllipseCallout">
            <a:avLst>
              <a:gd name="adj1" fmla="val -74140"/>
              <a:gd name="adj2" fmla="val 97153"/>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Disconnect  - Cuando el cliente se desconecta.</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1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9"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1080"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1081" name="CustomShape 3"/>
          <p:cNvSpPr/>
          <p:nvPr/>
        </p:nvSpPr>
        <p:spPr>
          <a:xfrm>
            <a:off x="519840" y="753120"/>
            <a:ext cx="4983840" cy="7617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Para manejar los errores, podemos manejar estos eventos utilizando el objeto de salida que creamos en nuestro cliente.</a:t>
            </a:r>
            <a:endParaRPr b="0" lang="es-ES" sz="1200" spc="-1" strike="noStrike">
              <a:latin typeface="Arial"/>
            </a:endParaRPr>
          </a:p>
        </p:txBody>
      </p:sp>
      <p:sp>
        <p:nvSpPr>
          <p:cNvPr id="1082" name="CustomShape 4"/>
          <p:cNvSpPr/>
          <p:nvPr/>
        </p:nvSpPr>
        <p:spPr>
          <a:xfrm>
            <a:off x="3343680" y="2107800"/>
            <a:ext cx="4706280" cy="7527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Por ejemplo, si tenemos una conexión que falla, podemos usar el siguiente código para conectarnos al servidor nuevamente:</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1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3"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1084"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1085" name="CustomShape 3"/>
          <p:cNvSpPr/>
          <p:nvPr/>
        </p:nvSpPr>
        <p:spPr>
          <a:xfrm>
            <a:off x="331560" y="170280"/>
            <a:ext cx="5692320" cy="47484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0" lang="es-ES" sz="1800" spc="-1" strike="noStrike">
                <a:solidFill>
                  <a:srgbClr val="ffffff"/>
                </a:solidFill>
                <a:latin typeface="Calibri"/>
              </a:rPr>
              <a:t>Socket.IO - Logging and Debugging</a:t>
            </a:r>
            <a:endParaRPr b="0" lang="es-ES" sz="1800" spc="-1" strike="noStrike">
              <a:latin typeface="Arial"/>
            </a:endParaRPr>
          </a:p>
        </p:txBody>
      </p:sp>
      <p:sp>
        <p:nvSpPr>
          <p:cNvPr id="1086" name="CustomShape 4"/>
          <p:cNvSpPr/>
          <p:nvPr/>
        </p:nvSpPr>
        <p:spPr>
          <a:xfrm>
            <a:off x="6230520" y="225720"/>
            <a:ext cx="5253120" cy="7848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Socket.IO utiliza un módulo de depuración muy famoso desarrollado por el autor principal de ExpresJS, llamado </a:t>
            </a:r>
            <a:r>
              <a:rPr b="1" lang="es-ES" sz="1200" spc="-1" strike="noStrike">
                <a:solidFill>
                  <a:srgbClr val="ffffff"/>
                </a:solidFill>
                <a:latin typeface="Calibri"/>
              </a:rPr>
              <a:t>debug</a:t>
            </a:r>
            <a:r>
              <a:rPr b="0" lang="es-ES" sz="1200" spc="-1" strike="noStrike">
                <a:solidFill>
                  <a:srgbClr val="ffffff"/>
                </a:solidFill>
                <a:latin typeface="Calibri"/>
              </a:rPr>
              <a:t> . Anteriormente, Socket.IO solía registrar todo en la consola, lo que hacía bastante difícil solucionar el problema. Después de la versión v1.0, puede especificar qué desea registrar.</a:t>
            </a:r>
            <a:endParaRPr b="0" lang="es-ES" sz="1200" spc="-1" strike="noStrike">
              <a:latin typeface="Arial"/>
            </a:endParaRPr>
          </a:p>
        </p:txBody>
      </p:sp>
      <p:sp>
        <p:nvSpPr>
          <p:cNvPr id="1087" name="CustomShape 5"/>
          <p:cNvSpPr/>
          <p:nvPr/>
        </p:nvSpPr>
        <p:spPr>
          <a:xfrm>
            <a:off x="708120" y="1011600"/>
            <a:ext cx="3657240" cy="394200"/>
          </a:xfrm>
          <a:prstGeom prst="flowChartDecision">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nSpc>
                <a:spcPct val="100000"/>
              </a:lnSpc>
            </a:pPr>
            <a:r>
              <a:rPr b="0" lang="es-ES" sz="1800" spc="-1" strike="noStrike">
                <a:solidFill>
                  <a:srgbClr val="000000"/>
                </a:solidFill>
                <a:latin typeface="Calibri"/>
              </a:rPr>
              <a:t>Lado del servidor</a:t>
            </a:r>
            <a:endParaRPr b="0" lang="es-ES" sz="1800" spc="-1" strike="noStrike">
              <a:latin typeface="Arial"/>
            </a:endParaRPr>
          </a:p>
        </p:txBody>
      </p:sp>
      <p:sp>
        <p:nvSpPr>
          <p:cNvPr id="1088" name="CustomShape 6"/>
          <p:cNvSpPr/>
          <p:nvPr/>
        </p:nvSpPr>
        <p:spPr>
          <a:xfrm>
            <a:off x="582840" y="1600200"/>
            <a:ext cx="4249080" cy="636120"/>
          </a:xfrm>
          <a:prstGeom prst="doubleWave">
            <a:avLst>
              <a:gd name="adj1" fmla="val 6250"/>
              <a:gd name="adj2" fmla="val 0"/>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La mejor manera de ver qué información está disponible es usar * -</a:t>
            </a:r>
            <a:endParaRPr b="0" lang="es-ES" sz="1200" spc="-1" strike="noStrike">
              <a:latin typeface="Arial"/>
            </a:endParaRPr>
          </a:p>
        </p:txBody>
      </p:sp>
      <p:sp>
        <p:nvSpPr>
          <p:cNvPr id="1089" name="CustomShape 7"/>
          <p:cNvSpPr/>
          <p:nvPr/>
        </p:nvSpPr>
        <p:spPr>
          <a:xfrm>
            <a:off x="708120" y="2950200"/>
            <a:ext cx="3576600" cy="887040"/>
          </a:xfrm>
          <a:prstGeom prst="doubleWave">
            <a:avLst>
              <a:gd name="adj1" fmla="val 6250"/>
              <a:gd name="adj2" fmla="val 0"/>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Esto coloreará y dará salida a todo lo que suceda en la consola de su servidor. Por ejemplo, podemos considerar la siguiente captura de pantalla.</a:t>
            </a:r>
            <a:endParaRPr b="0" lang="es-ES" sz="1200" spc="-1" strike="noStrike">
              <a:latin typeface="Arial"/>
            </a:endParaRPr>
          </a:p>
        </p:txBody>
      </p:sp>
      <p:sp>
        <p:nvSpPr>
          <p:cNvPr id="1090" name="CustomShape 8"/>
          <p:cNvSpPr/>
          <p:nvPr/>
        </p:nvSpPr>
        <p:spPr>
          <a:xfrm>
            <a:off x="6679080" y="1145880"/>
            <a:ext cx="3388320" cy="377280"/>
          </a:xfrm>
          <a:prstGeom prst="flowChartDecision">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nSpc>
                <a:spcPct val="100000"/>
              </a:lnSpc>
            </a:pPr>
            <a:r>
              <a:rPr b="0" lang="es-ES" sz="1800" spc="-1" strike="noStrike">
                <a:solidFill>
                  <a:srgbClr val="000000"/>
                </a:solidFill>
                <a:latin typeface="Calibri"/>
              </a:rPr>
              <a:t>Lado del cliente</a:t>
            </a:r>
            <a:endParaRPr b="0" lang="es-ES" sz="1800" spc="-1" strike="noStrike">
              <a:latin typeface="Arial"/>
            </a:endParaRPr>
          </a:p>
        </p:txBody>
      </p:sp>
      <p:sp>
        <p:nvSpPr>
          <p:cNvPr id="1091" name="CustomShape 9"/>
          <p:cNvSpPr/>
          <p:nvPr/>
        </p:nvSpPr>
        <p:spPr>
          <a:xfrm>
            <a:off x="6411240" y="1595880"/>
            <a:ext cx="4446000" cy="615960"/>
          </a:xfrm>
          <a:prstGeom prst="doubleWave">
            <a:avLst>
              <a:gd name="adj1" fmla="val 6250"/>
              <a:gd name="adj2" fmla="val 0"/>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Pega esto en la consola, haz clic en entrar y actualiza tu página. Esto volverá a enviar todo lo relacionado con Socket.io a su consola.</a:t>
            </a:r>
            <a:endParaRPr b="0" lang="es-ES" sz="1200" spc="-1" strike="noStrike">
              <a:latin typeface="Arial"/>
            </a:endParaRPr>
          </a:p>
        </p:txBody>
      </p:sp>
      <p:sp>
        <p:nvSpPr>
          <p:cNvPr id="1092" name="CustomShape 10"/>
          <p:cNvSpPr/>
          <p:nvPr/>
        </p:nvSpPr>
        <p:spPr>
          <a:xfrm>
            <a:off x="6073560" y="2627640"/>
            <a:ext cx="4652280" cy="645120"/>
          </a:xfrm>
          <a:prstGeom prst="doubleWave">
            <a:avLst>
              <a:gd name="adj1" fmla="val 6250"/>
              <a:gd name="adj2" fmla="val 0"/>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Puede limitar la salida para obtener la información de depuración con los datos entrantes del socket utilizando el siguiente comando.</a:t>
            </a:r>
            <a:endParaRPr b="0" lang="es-ES" sz="1200" spc="-1" strike="noStrike">
              <a:latin typeface="Arial"/>
            </a:endParaRPr>
          </a:p>
        </p:txBody>
      </p:sp>
      <p:sp>
        <p:nvSpPr>
          <p:cNvPr id="1093" name="CustomShape 11"/>
          <p:cNvSpPr/>
          <p:nvPr/>
        </p:nvSpPr>
        <p:spPr>
          <a:xfrm>
            <a:off x="6230520" y="3775680"/>
            <a:ext cx="4392360" cy="420840"/>
          </a:xfrm>
          <a:prstGeom prst="doubleWave">
            <a:avLst>
              <a:gd name="adj1" fmla="val 6250"/>
              <a:gd name="adj2" fmla="val 0"/>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Puede ver el resultado como en la siguiente captura de pantalla, si usa la segunda declaración para registrar la información:</a:t>
            </a:r>
            <a:endParaRPr b="0" lang="es-ES" sz="1200" spc="-1" strike="noStrike">
              <a:latin typeface="Arial"/>
            </a:endParaRPr>
          </a:p>
        </p:txBody>
      </p:sp>
      <p:sp>
        <p:nvSpPr>
          <p:cNvPr id="1094" name="CustomShape 12"/>
          <p:cNvSpPr/>
          <p:nvPr/>
        </p:nvSpPr>
        <p:spPr>
          <a:xfrm>
            <a:off x="5087520" y="5686920"/>
            <a:ext cx="6521400" cy="1012680"/>
          </a:xfrm>
          <a:prstGeom prst="irregularSeal2">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Hay una muy buena publicación de blog relacionada con la depuración de socket.io </a:t>
            </a:r>
            <a:r>
              <a:rPr b="0" lang="es-ES" sz="1200" spc="-1" strike="noStrike" u="sng">
                <a:solidFill>
                  <a:srgbClr val="0563c1"/>
                </a:solidFill>
                <a:uFillTx/>
                <a:latin typeface="Calibri"/>
                <a:hlinkClick r:id="rId1"/>
              </a:rPr>
              <a:t>aquí.</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1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5"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1096"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1097" name="CustomShape 3"/>
          <p:cNvSpPr/>
          <p:nvPr/>
        </p:nvSpPr>
        <p:spPr>
          <a:xfrm>
            <a:off x="457200" y="555840"/>
            <a:ext cx="4114440" cy="42084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0" lang="es-ES" sz="1800" spc="-1" strike="noStrike">
                <a:solidFill>
                  <a:srgbClr val="ffffff"/>
                </a:solidFill>
                <a:latin typeface="Calibri"/>
              </a:rPr>
              <a:t>Socket.IO - Internals</a:t>
            </a:r>
            <a:endParaRPr b="0" lang="es-ES" sz="1800" spc="-1" strike="noStrike">
              <a:latin typeface="Arial"/>
            </a:endParaRPr>
          </a:p>
        </p:txBody>
      </p:sp>
      <p:sp>
        <p:nvSpPr>
          <p:cNvPr id="1098" name="CustomShape 4"/>
          <p:cNvSpPr/>
          <p:nvPr/>
        </p:nvSpPr>
        <p:spPr>
          <a:xfrm>
            <a:off x="4650480" y="785520"/>
            <a:ext cx="2261160" cy="456840"/>
          </a:xfrm>
          <a:prstGeom prst="flowChartDecision">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nSpc>
                <a:spcPct val="100000"/>
              </a:lnSpc>
            </a:pPr>
            <a:r>
              <a:rPr b="0" lang="es-ES" sz="1800" spc="-1" strike="noStrike">
                <a:solidFill>
                  <a:srgbClr val="000000"/>
                </a:solidFill>
                <a:latin typeface="Calibri"/>
              </a:rPr>
              <a:t>Fallbacks</a:t>
            </a:r>
            <a:endParaRPr b="0" lang="es-ES" sz="1800" spc="-1" strike="noStrike">
              <a:latin typeface="Arial"/>
            </a:endParaRPr>
          </a:p>
        </p:txBody>
      </p:sp>
      <p:sp>
        <p:nvSpPr>
          <p:cNvPr id="1099" name="CustomShape 5"/>
          <p:cNvSpPr/>
          <p:nvPr/>
        </p:nvSpPr>
        <p:spPr>
          <a:xfrm>
            <a:off x="4213440" y="1452960"/>
            <a:ext cx="4589640" cy="8334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Socket.IO tiene una gran cantidad de mecanismos de transporte subyacentes, que se ocupan de varias restricciones que surgen debido a problemas entre navegadores, implementaciones de WebSocket, cortafuegos, bloqueo de puertos, etc.</a:t>
            </a:r>
            <a:endParaRPr b="0" lang="es-ES" sz="1200" spc="-1" strike="noStrike">
              <a:latin typeface="Arial"/>
            </a:endParaRPr>
          </a:p>
        </p:txBody>
      </p:sp>
      <p:sp>
        <p:nvSpPr>
          <p:cNvPr id="1100" name="CustomShape 6"/>
          <p:cNvSpPr/>
          <p:nvPr/>
        </p:nvSpPr>
        <p:spPr>
          <a:xfrm>
            <a:off x="3030120" y="3532320"/>
            <a:ext cx="4858560" cy="1191960"/>
          </a:xfrm>
          <a:prstGeom prst="roundRect">
            <a:avLst>
              <a:gd name="adj" fmla="val 16667"/>
            </a:avLst>
          </a:prstGeom>
          <a:solidFill>
            <a:srgbClr val="000000"/>
          </a:solidFill>
          <a:ln w="12600">
            <a:solidFill>
              <a:srgbClr val="0000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Aunque W3C tiene una especificación definida para la API de WebSocket, todavía falta implementación. Socket.IO nos proporciona mecanismos de respaldo, que pueden resolver tales problemas. Si desarrollamos aplicaciones utilizando la API nativa, tenemos que implementar los recursos alternativos nosotros mismos. Socket.IO cubre una gran lista de fallbacks en el siguiente orden:</a:t>
            </a:r>
            <a:endParaRPr b="0" lang="es-ES" sz="1200" spc="-1" strike="noStrike">
              <a:latin typeface="Arial"/>
            </a:endParaRPr>
          </a:p>
        </p:txBody>
      </p:sp>
      <p:sp>
        <p:nvSpPr>
          <p:cNvPr id="1101" name="CustomShape 7"/>
          <p:cNvSpPr/>
          <p:nvPr/>
        </p:nvSpPr>
        <p:spPr>
          <a:xfrm>
            <a:off x="6544080" y="2833200"/>
            <a:ext cx="2796480" cy="492840"/>
          </a:xfrm>
          <a:prstGeom prst="irregularSeal2">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endParaRPr b="0" lang="es-ES" sz="1800" spc="-1" strike="noStrike">
              <a:latin typeface="Arial"/>
            </a:endParaRPr>
          </a:p>
          <a:p>
            <a:pPr algn="ctr">
              <a:lnSpc>
                <a:spcPct val="100000"/>
              </a:lnSpc>
            </a:pPr>
            <a:r>
              <a:rPr b="0" lang="es-ES" sz="1200" spc="-1" strike="noStrike">
                <a:solidFill>
                  <a:srgbClr val="000000"/>
                </a:solidFill>
                <a:latin typeface="Calibri"/>
              </a:rPr>
              <a:t>XHR long polling</a:t>
            </a:r>
            <a:endParaRPr b="0" lang="es-ES" sz="1200" spc="-1" strike="noStrike">
              <a:latin typeface="Arial"/>
            </a:endParaRPr>
          </a:p>
          <a:p>
            <a:pPr algn="ctr">
              <a:lnSpc>
                <a:spcPct val="100000"/>
              </a:lnSpc>
            </a:pPr>
            <a:endParaRPr b="0" lang="es-ES" sz="1200" spc="-1" strike="noStrike">
              <a:latin typeface="Arial"/>
            </a:endParaRPr>
          </a:p>
        </p:txBody>
      </p:sp>
      <p:sp>
        <p:nvSpPr>
          <p:cNvPr id="1102" name="CustomShape 8"/>
          <p:cNvSpPr/>
          <p:nvPr/>
        </p:nvSpPr>
        <p:spPr>
          <a:xfrm>
            <a:off x="2919240" y="4969800"/>
            <a:ext cx="2258640" cy="492840"/>
          </a:xfrm>
          <a:prstGeom prst="irregularSeal2">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endParaRPr b="0" lang="es-ES" sz="1800" spc="-1" strike="noStrike">
              <a:latin typeface="Arial"/>
            </a:endParaRPr>
          </a:p>
          <a:p>
            <a:pPr algn="ctr">
              <a:lnSpc>
                <a:spcPct val="100000"/>
              </a:lnSpc>
            </a:pPr>
            <a:r>
              <a:rPr b="0" lang="es-ES" sz="1200" spc="-1" strike="noStrike">
                <a:solidFill>
                  <a:srgbClr val="000000"/>
                </a:solidFill>
                <a:latin typeface="Calibri"/>
              </a:rPr>
              <a:t>XHR polling</a:t>
            </a:r>
            <a:endParaRPr b="0" lang="es-ES" sz="1200" spc="-1" strike="noStrike">
              <a:latin typeface="Arial"/>
            </a:endParaRPr>
          </a:p>
          <a:p>
            <a:pPr algn="ctr">
              <a:lnSpc>
                <a:spcPct val="100000"/>
              </a:lnSpc>
            </a:pPr>
            <a:endParaRPr b="0" lang="es-ES" sz="1200" spc="-1" strike="noStrike">
              <a:latin typeface="Arial"/>
            </a:endParaRPr>
          </a:p>
        </p:txBody>
      </p:sp>
      <p:sp>
        <p:nvSpPr>
          <p:cNvPr id="1103" name="CustomShape 9"/>
          <p:cNvSpPr/>
          <p:nvPr/>
        </p:nvSpPr>
        <p:spPr>
          <a:xfrm>
            <a:off x="6095880" y="4866480"/>
            <a:ext cx="2258640" cy="492840"/>
          </a:xfrm>
          <a:prstGeom prst="irregularSeal2">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endParaRPr b="0" lang="es-ES" sz="1800" spc="-1" strike="noStrike">
              <a:latin typeface="Arial"/>
            </a:endParaRPr>
          </a:p>
          <a:p>
            <a:pPr algn="ctr">
              <a:lnSpc>
                <a:spcPct val="100000"/>
              </a:lnSpc>
            </a:pPr>
            <a:r>
              <a:rPr b="0" lang="es-ES" sz="1200" spc="-1" strike="noStrike">
                <a:solidFill>
                  <a:srgbClr val="000000"/>
                </a:solidFill>
                <a:latin typeface="Calibri"/>
              </a:rPr>
              <a:t>XHR polling</a:t>
            </a:r>
            <a:endParaRPr b="0" lang="es-ES" sz="1200" spc="-1" strike="noStrike">
              <a:latin typeface="Arial"/>
            </a:endParaRPr>
          </a:p>
          <a:p>
            <a:pPr algn="ctr">
              <a:lnSpc>
                <a:spcPct val="100000"/>
              </a:lnSpc>
            </a:pPr>
            <a:endParaRPr b="0" lang="es-ES" sz="1200" spc="-1" strike="noStrike">
              <a:latin typeface="Arial"/>
            </a:endParaRPr>
          </a:p>
        </p:txBody>
      </p:sp>
      <p:sp>
        <p:nvSpPr>
          <p:cNvPr id="1104" name="CustomShape 10"/>
          <p:cNvSpPr/>
          <p:nvPr/>
        </p:nvSpPr>
        <p:spPr>
          <a:xfrm>
            <a:off x="659880" y="4231800"/>
            <a:ext cx="2258640" cy="492840"/>
          </a:xfrm>
          <a:prstGeom prst="irregularSeal2">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endParaRPr b="0" lang="es-ES" sz="1800" spc="-1" strike="noStrike">
              <a:latin typeface="Arial"/>
            </a:endParaRPr>
          </a:p>
          <a:p>
            <a:pPr algn="ctr">
              <a:lnSpc>
                <a:spcPct val="100000"/>
              </a:lnSpc>
            </a:pPr>
            <a:r>
              <a:rPr b="0" lang="es-ES" sz="1200" spc="-1" strike="noStrike">
                <a:solidFill>
                  <a:srgbClr val="000000"/>
                </a:solidFill>
                <a:latin typeface="Calibri"/>
              </a:rPr>
              <a:t>iframes</a:t>
            </a:r>
            <a:endParaRPr b="0" lang="es-ES" sz="1200" spc="-1" strike="noStrike">
              <a:latin typeface="Arial"/>
            </a:endParaRPr>
          </a:p>
          <a:p>
            <a:pPr algn="ctr">
              <a:lnSpc>
                <a:spcPct val="100000"/>
              </a:lnSpc>
            </a:pPr>
            <a:endParaRPr b="0" lang="es-ES" sz="1200" spc="-1" strike="noStrike">
              <a:latin typeface="Arial"/>
            </a:endParaRPr>
          </a:p>
        </p:txBody>
      </p:sp>
      <p:sp>
        <p:nvSpPr>
          <p:cNvPr id="1105" name="CustomShape 11"/>
          <p:cNvSpPr/>
          <p:nvPr/>
        </p:nvSpPr>
        <p:spPr>
          <a:xfrm>
            <a:off x="7963920" y="3872520"/>
            <a:ext cx="4124520" cy="492840"/>
          </a:xfrm>
          <a:prstGeom prst="irregularSeal2">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endParaRPr b="0" lang="es-ES" sz="1800" spc="-1" strike="noStrike">
              <a:latin typeface="Arial"/>
            </a:endParaRPr>
          </a:p>
          <a:p>
            <a:pPr algn="ctr">
              <a:lnSpc>
                <a:spcPct val="100000"/>
              </a:lnSpc>
            </a:pPr>
            <a:r>
              <a:rPr b="0" lang="es-ES" sz="1200" spc="-1" strike="noStrike">
                <a:solidFill>
                  <a:srgbClr val="000000"/>
                </a:solidFill>
                <a:latin typeface="Calibri"/>
              </a:rPr>
              <a:t>XHR multipart streaming</a:t>
            </a:r>
            <a:endParaRPr b="0" lang="es-ES" sz="1200" spc="-1" strike="noStrike">
              <a:latin typeface="Arial"/>
            </a:endParaRPr>
          </a:p>
          <a:p>
            <a:pPr algn="ctr">
              <a:lnSpc>
                <a:spcPct val="100000"/>
              </a:lnSpc>
            </a:pPr>
            <a:endParaRPr b="0" lang="es-ES" sz="1200" spc="-1" strike="noStrike">
              <a:latin typeface="Arial"/>
            </a:endParaRPr>
          </a:p>
        </p:txBody>
      </p:sp>
      <p:sp>
        <p:nvSpPr>
          <p:cNvPr id="1106" name="CustomShape 12"/>
          <p:cNvSpPr/>
          <p:nvPr/>
        </p:nvSpPr>
        <p:spPr>
          <a:xfrm>
            <a:off x="3960000" y="2819880"/>
            <a:ext cx="2258640" cy="492840"/>
          </a:xfrm>
          <a:prstGeom prst="irregularSeal2">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endParaRPr b="0" lang="es-ES" sz="1800" spc="-1" strike="noStrike">
              <a:latin typeface="Arial"/>
            </a:endParaRPr>
          </a:p>
          <a:p>
            <a:pPr algn="ctr">
              <a:lnSpc>
                <a:spcPct val="100000"/>
              </a:lnSpc>
            </a:pPr>
            <a:r>
              <a:rPr b="0" lang="es-ES" sz="1200" spc="-1" strike="noStrike">
                <a:solidFill>
                  <a:srgbClr val="000000"/>
                </a:solidFill>
                <a:latin typeface="Calibri"/>
              </a:rPr>
              <a:t>FlashSocket</a:t>
            </a:r>
            <a:endParaRPr b="0" lang="es-ES" sz="1200" spc="-1" strike="noStrike">
              <a:latin typeface="Arial"/>
            </a:endParaRPr>
          </a:p>
          <a:p>
            <a:pPr algn="ctr">
              <a:lnSpc>
                <a:spcPct val="100000"/>
              </a:lnSpc>
            </a:pPr>
            <a:endParaRPr b="0" lang="es-ES" sz="1200" spc="-1" strike="noStrike">
              <a:latin typeface="Arial"/>
            </a:endParaRPr>
          </a:p>
        </p:txBody>
      </p:sp>
      <p:sp>
        <p:nvSpPr>
          <p:cNvPr id="1107" name="CustomShape 13"/>
          <p:cNvSpPr/>
          <p:nvPr/>
        </p:nvSpPr>
        <p:spPr>
          <a:xfrm>
            <a:off x="1205640" y="3040200"/>
            <a:ext cx="2258640" cy="492840"/>
          </a:xfrm>
          <a:prstGeom prst="irregularSeal2">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endParaRPr b="0" lang="es-ES" sz="1800" spc="-1" strike="noStrike">
              <a:latin typeface="Arial"/>
            </a:endParaRPr>
          </a:p>
          <a:p>
            <a:pPr algn="ctr">
              <a:lnSpc>
                <a:spcPct val="100000"/>
              </a:lnSpc>
            </a:pPr>
            <a:r>
              <a:rPr b="0" lang="es-ES" sz="1200" spc="-1" strike="noStrike">
                <a:solidFill>
                  <a:srgbClr val="000000"/>
                </a:solidFill>
                <a:latin typeface="Calibri"/>
              </a:rPr>
              <a:t>WebSockets</a:t>
            </a:r>
            <a:endParaRPr b="0" lang="es-ES" sz="1200" spc="-1" strike="noStrike">
              <a:latin typeface="Arial"/>
            </a:endParaRPr>
          </a:p>
          <a:p>
            <a:pPr algn="ctr">
              <a:lnSpc>
                <a:spcPct val="100000"/>
              </a:lnSpc>
            </a:pP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1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8"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1109"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1110" name="CustomShape 3"/>
          <p:cNvSpPr/>
          <p:nvPr/>
        </p:nvSpPr>
        <p:spPr>
          <a:xfrm>
            <a:off x="466200" y="645480"/>
            <a:ext cx="4374360" cy="48384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0" lang="es-ES" sz="1800" spc="-1" strike="noStrike">
                <a:solidFill>
                  <a:srgbClr val="ffffff"/>
                </a:solidFill>
                <a:latin typeface="Calibri"/>
              </a:rPr>
              <a:t>Conexión mediante Socket.IO</a:t>
            </a:r>
            <a:endParaRPr b="0" lang="es-ES" sz="1800" spc="-1" strike="noStrike">
              <a:latin typeface="Arial"/>
            </a:endParaRPr>
          </a:p>
        </p:txBody>
      </p:sp>
      <p:sp>
        <p:nvSpPr>
          <p:cNvPr id="1111" name="CustomShape 4"/>
          <p:cNvSpPr/>
          <p:nvPr/>
        </p:nvSpPr>
        <p:spPr>
          <a:xfrm>
            <a:off x="2904480" y="1488240"/>
            <a:ext cx="4992840" cy="12099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La conexión Socket.IO comienza con el handshake. Esto hace que el handshake sea una parte especial del protocolo. Además del protocolo de eventos, todos los demás eventos y mensajes en el protocolo se transfieren a través del socket.</a:t>
            </a:r>
            <a:endParaRPr b="0" lang="es-ES" sz="1200" spc="-1" strike="noStrike">
              <a:latin typeface="Arial"/>
            </a:endParaRPr>
          </a:p>
        </p:txBody>
      </p:sp>
      <p:sp>
        <p:nvSpPr>
          <p:cNvPr id="1112" name="CustomShape 5"/>
          <p:cNvSpPr/>
          <p:nvPr/>
        </p:nvSpPr>
        <p:spPr>
          <a:xfrm>
            <a:off x="2931480" y="3110760"/>
            <a:ext cx="5118480" cy="14788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Socket.IO está diseñado para su uso con aplicaciones web y, por lo tanto, se supone que estas aplicaciones siempre podrán usar HTTP. Debido a este razonamiento, el protocolo de enlace Socket.IO se realiza a través de HTTP utilizando una solicitud POST en el URI del protocolo de enlace (pasado al método de conexión).</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CustomShape 1"/>
          <p:cNvSpPr/>
          <p:nvPr/>
        </p:nvSpPr>
        <p:spPr>
          <a:xfrm>
            <a:off x="309240" y="158040"/>
            <a:ext cx="2913120" cy="42876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endParaRPr b="0" lang="es-ES" sz="1800" spc="-1" strike="noStrike">
              <a:latin typeface="Arial"/>
            </a:endParaRPr>
          </a:p>
          <a:p>
            <a:pPr>
              <a:lnSpc>
                <a:spcPct val="100000"/>
              </a:lnSpc>
            </a:pPr>
            <a:endParaRPr b="0" lang="es-ES" sz="1800" spc="-1" strike="noStrike">
              <a:latin typeface="Arial"/>
            </a:endParaRPr>
          </a:p>
          <a:p>
            <a:pPr>
              <a:lnSpc>
                <a:spcPct val="100000"/>
              </a:lnSpc>
            </a:pPr>
            <a:r>
              <a:rPr b="1" lang="es-ES" sz="1800" spc="-1" strike="noStrike">
                <a:solidFill>
                  <a:srgbClr val="ffffff"/>
                </a:solidFill>
                <a:latin typeface="Calibri"/>
              </a:rPr>
              <a:t>5 - Módulo http</a:t>
            </a:r>
            <a:endParaRPr b="0" lang="es-ES" sz="1800" spc="-1" strike="noStrike">
              <a:latin typeface="Arial"/>
            </a:endParaRPr>
          </a:p>
          <a:p>
            <a:pPr>
              <a:lnSpc>
                <a:spcPct val="100000"/>
              </a:lnSpc>
            </a:pPr>
            <a:br/>
            <a:endParaRPr b="0" lang="es-ES" sz="1800" spc="-1" strike="noStrike">
              <a:latin typeface="Arial"/>
            </a:endParaRPr>
          </a:p>
        </p:txBody>
      </p:sp>
      <p:sp>
        <p:nvSpPr>
          <p:cNvPr id="163" name="CustomShape 2"/>
          <p:cNvSpPr/>
          <p:nvPr/>
        </p:nvSpPr>
        <p:spPr>
          <a:xfrm>
            <a:off x="3222720" y="611280"/>
            <a:ext cx="5338080" cy="8895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nSpc>
                <a:spcPct val="100000"/>
              </a:lnSpc>
            </a:pPr>
            <a:r>
              <a:rPr b="0" lang="es-ES" sz="1200" spc="-1" strike="noStrike">
                <a:solidFill>
                  <a:srgbClr val="ffffff"/>
                </a:solidFill>
                <a:latin typeface="Calibri"/>
              </a:rPr>
              <a:t>Un módulo fundamental para implementar aplicaciones en un servidor web es el 'http'.</a:t>
            </a:r>
            <a:endParaRPr b="0" lang="es-ES" sz="1200" spc="-1" strike="noStrike">
              <a:latin typeface="Arial"/>
            </a:endParaRPr>
          </a:p>
          <a:p>
            <a:pPr>
              <a:lnSpc>
                <a:spcPct val="100000"/>
              </a:lnSpc>
            </a:pPr>
            <a:r>
              <a:rPr b="0" lang="es-ES" sz="1200" spc="-1" strike="noStrike">
                <a:solidFill>
                  <a:srgbClr val="ffffff"/>
                </a:solidFill>
                <a:latin typeface="Calibri"/>
              </a:rPr>
              <a:t>'http' es un módulo del core de Node.js e implementado en C para una mayor eficiencia en las conexiones web.</a:t>
            </a:r>
            <a:endParaRPr b="0" lang="es-ES" sz="1200" spc="-1" strike="noStrike">
              <a:latin typeface="Arial"/>
            </a:endParaRPr>
          </a:p>
          <a:p>
            <a:pPr algn="ctr">
              <a:lnSpc>
                <a:spcPct val="100000"/>
              </a:lnSpc>
            </a:pPr>
            <a:endParaRPr b="0" lang="es-ES" sz="1200" spc="-1" strike="noStrike">
              <a:latin typeface="Arial"/>
            </a:endParaRPr>
          </a:p>
        </p:txBody>
      </p:sp>
      <p:sp>
        <p:nvSpPr>
          <p:cNvPr id="164" name="CustomShape 3"/>
          <p:cNvSpPr/>
          <p:nvPr/>
        </p:nvSpPr>
        <p:spPr>
          <a:xfrm>
            <a:off x="309240" y="1539000"/>
            <a:ext cx="3150720" cy="55008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Protocolo HTTP</a:t>
            </a:r>
            <a:endParaRPr b="0" lang="es-ES" sz="1800" spc="-1" strike="noStrike">
              <a:latin typeface="Arial"/>
            </a:endParaRPr>
          </a:p>
        </p:txBody>
      </p:sp>
      <p:sp>
        <p:nvSpPr>
          <p:cNvPr id="165" name="CustomShape 4"/>
          <p:cNvSpPr/>
          <p:nvPr/>
        </p:nvSpPr>
        <p:spPr>
          <a:xfrm>
            <a:off x="2411640" y="2177280"/>
            <a:ext cx="7368480" cy="7437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Lo primero que haremos es repasar el funcionamiento de este protocolo tan importante en Internet.</a:t>
            </a:r>
            <a:br/>
            <a:r>
              <a:rPr b="0" lang="es-ES" sz="1200" spc="-1" strike="noStrike">
                <a:solidFill>
                  <a:srgbClr val="ffffff"/>
                </a:solidFill>
                <a:latin typeface="Calibri"/>
              </a:rPr>
              <a:t>HTTP (HyperText Transfer Procolol) o (Protocolo de transferencia de hipertexto) permite la transferencia de datos entre un servidor web y normalmente un navegador.</a:t>
            </a:r>
            <a:endParaRPr b="0" lang="es-ES" sz="1200" spc="-1" strike="noStrike">
              <a:latin typeface="Arial"/>
            </a:endParaRPr>
          </a:p>
        </p:txBody>
      </p:sp>
      <p:sp>
        <p:nvSpPr>
          <p:cNvPr id="166" name="CustomShape 5"/>
          <p:cNvSpPr/>
          <p:nvPr/>
        </p:nvSpPr>
        <p:spPr>
          <a:xfrm>
            <a:off x="3092760" y="3048480"/>
            <a:ext cx="5235120" cy="6451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Cuando accedemos a un sitio web desde un navegador escribimos entre otras cosas:</a:t>
            </a:r>
            <a:endParaRPr b="0" lang="es-ES" sz="1200" spc="-1" strike="noStrike">
              <a:latin typeface="Arial"/>
            </a:endParaRPr>
          </a:p>
        </p:txBody>
      </p:sp>
      <p:sp>
        <p:nvSpPr>
          <p:cNvPr id="167" name="CustomShape 6"/>
          <p:cNvSpPr/>
          <p:nvPr/>
        </p:nvSpPr>
        <p:spPr>
          <a:xfrm>
            <a:off x="5710680" y="5460840"/>
            <a:ext cx="2913120" cy="824760"/>
          </a:xfrm>
          <a:prstGeom prst="doubleWave">
            <a:avLst>
              <a:gd name="adj1" fmla="val 6250"/>
              <a:gd name="adj2" fmla="val 0"/>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?parámetros (datos que se pueden enviar desde el cliente para una mayor identificación del recurso que solicitamos)</a:t>
            </a:r>
            <a:endParaRPr b="0" lang="es-ES" sz="1200" spc="-1" strike="noStrike">
              <a:latin typeface="Arial"/>
            </a:endParaRPr>
          </a:p>
          <a:p>
            <a:pPr algn="ctr">
              <a:lnSpc>
                <a:spcPct val="100000"/>
              </a:lnSpc>
            </a:pPr>
            <a:endParaRPr b="0" lang="es-ES" sz="1200" spc="-1" strike="noStrike">
              <a:latin typeface="Arial"/>
            </a:endParaRPr>
          </a:p>
        </p:txBody>
      </p:sp>
      <p:sp>
        <p:nvSpPr>
          <p:cNvPr id="168" name="CustomShape 7"/>
          <p:cNvSpPr/>
          <p:nvPr/>
        </p:nvSpPr>
        <p:spPr>
          <a:xfrm>
            <a:off x="2532600" y="5352480"/>
            <a:ext cx="2913120" cy="824760"/>
          </a:xfrm>
          <a:prstGeom prst="doubleWave">
            <a:avLst>
              <a:gd name="adj1" fmla="val 6250"/>
              <a:gd name="adj2" fmla="val 0"/>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[/ruta y archivo] (indica donde se encuentra el archivo en el servidor)</a:t>
            </a:r>
            <a:endParaRPr b="0" lang="es-ES" sz="1200" spc="-1" strike="noStrike">
              <a:latin typeface="Arial"/>
            </a:endParaRPr>
          </a:p>
          <a:p>
            <a:pPr algn="ctr">
              <a:lnSpc>
                <a:spcPct val="100000"/>
              </a:lnSpc>
            </a:pPr>
            <a:endParaRPr b="0" lang="es-ES" sz="1200" spc="-1" strike="noStrike">
              <a:latin typeface="Arial"/>
            </a:endParaRPr>
          </a:p>
        </p:txBody>
      </p:sp>
      <p:sp>
        <p:nvSpPr>
          <p:cNvPr id="169" name="CustomShape 8"/>
          <p:cNvSpPr/>
          <p:nvPr/>
        </p:nvSpPr>
        <p:spPr>
          <a:xfrm>
            <a:off x="380880" y="4421160"/>
            <a:ext cx="2913120" cy="824760"/>
          </a:xfrm>
          <a:prstGeom prst="doubleWave">
            <a:avLst>
              <a:gd name="adj1" fmla="val 6250"/>
              <a:gd name="adj2" fmla="val 0"/>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http (indica el protocolo que utilizamos para conectarnos con un servidor web)</a:t>
            </a:r>
            <a:endParaRPr b="0" lang="es-ES" sz="1200" spc="-1" strike="noStrike">
              <a:latin typeface="Arial"/>
            </a:endParaRPr>
          </a:p>
          <a:p>
            <a:pPr algn="ctr">
              <a:lnSpc>
                <a:spcPct val="100000"/>
              </a:lnSpc>
            </a:pPr>
            <a:endParaRPr b="0" lang="es-ES" sz="1200" spc="-1" strike="noStrike">
              <a:latin typeface="Arial"/>
            </a:endParaRPr>
          </a:p>
        </p:txBody>
      </p:sp>
      <p:sp>
        <p:nvSpPr>
          <p:cNvPr id="170" name="CustomShape 9"/>
          <p:cNvSpPr/>
          <p:nvPr/>
        </p:nvSpPr>
        <p:spPr>
          <a:xfrm>
            <a:off x="3768480" y="4411080"/>
            <a:ext cx="2913120" cy="824760"/>
          </a:xfrm>
          <a:prstGeom prst="doubleWave">
            <a:avLst>
              <a:gd name="adj1" fmla="val 6250"/>
              <a:gd name="adj2" fmla="val 0"/>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host (es el nombre del dominio por ej. google.com.ar)</a:t>
            </a:r>
            <a:endParaRPr b="0" lang="es-ES" sz="1200" spc="-1" strike="noStrike">
              <a:latin typeface="Arial"/>
            </a:endParaRPr>
          </a:p>
          <a:p>
            <a:pPr algn="ctr">
              <a:lnSpc>
                <a:spcPct val="100000"/>
              </a:lnSpc>
            </a:pPr>
            <a:endParaRPr b="0" lang="es-ES" sz="1200" spc="-1" strike="noStrike">
              <a:latin typeface="Arial"/>
            </a:endParaRPr>
          </a:p>
        </p:txBody>
      </p:sp>
      <p:sp>
        <p:nvSpPr>
          <p:cNvPr id="171" name="CustomShape 10"/>
          <p:cNvSpPr/>
          <p:nvPr/>
        </p:nvSpPr>
        <p:spPr>
          <a:xfrm>
            <a:off x="6917400" y="4375440"/>
            <a:ext cx="4786920" cy="1119600"/>
          </a:xfrm>
          <a:prstGeom prst="doubleWave">
            <a:avLst>
              <a:gd name="adj1" fmla="val 6250"/>
              <a:gd name="adj2" fmla="val 0"/>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puerto (es un número que generalmente no lo disponemos ya que por defecto el protocolo http utiliza el nro 80, salvo que nuestro servidor escuche peticiones en otro puerto que ya en este caso si debemos indicarlo)</a:t>
            </a:r>
            <a:endParaRPr b="0" lang="es-ES" sz="1200" spc="-1" strike="noStrike">
              <a:latin typeface="Arial"/>
            </a:endParaRPr>
          </a:p>
          <a:p>
            <a:pPr algn="ctr">
              <a:lnSpc>
                <a:spcPct val="100000"/>
              </a:lnSpc>
            </a:pPr>
            <a:endParaRPr b="0" lang="es-ES" sz="1200" spc="-1" strike="noStrike">
              <a:latin typeface="Arial"/>
            </a:endParaRPr>
          </a:p>
        </p:txBody>
      </p:sp>
      <p:sp>
        <p:nvSpPr>
          <p:cNvPr id="172" name="CustomShape 11"/>
          <p:cNvSpPr/>
          <p:nvPr/>
        </p:nvSpPr>
        <p:spPr>
          <a:xfrm>
            <a:off x="3370680" y="6356880"/>
            <a:ext cx="5160960" cy="3787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Desde el navegador parte el pedido y el servidor tiene por objetivo responder a esa petición.</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1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3"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1114"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1115" name="CustomShape 3"/>
          <p:cNvSpPr/>
          <p:nvPr/>
        </p:nvSpPr>
        <p:spPr>
          <a:xfrm>
            <a:off x="484200" y="466200"/>
            <a:ext cx="3137400" cy="555480"/>
          </a:xfrm>
          <a:prstGeom prst="ellipse">
            <a:avLst/>
          </a:prstGeom>
          <a:solidFill>
            <a:srgbClr val="4472c4"/>
          </a:solidFill>
          <a:ln w="12600">
            <a:solidFill>
              <a:srgbClr val="325490"/>
            </a:solidFill>
            <a:miter/>
          </a:ln>
        </p:spPr>
        <p:style>
          <a:lnRef idx="0"/>
          <a:fillRef idx="0"/>
          <a:effectRef idx="0"/>
          <a:fontRef idx="minor"/>
        </p:style>
        <p:txBody>
          <a:bodyPr lIns="90000" rIns="90000" tIns="45000" bIns="45000" anchor="ctr">
            <a:noAutofit/>
          </a:bodyPr>
          <a:p>
            <a:pPr>
              <a:lnSpc>
                <a:spcPct val="100000"/>
              </a:lnSpc>
            </a:pPr>
            <a:r>
              <a:rPr b="0" lang="es-ES" sz="1800" spc="-1" strike="noStrike">
                <a:solidFill>
                  <a:srgbClr val="ffffff"/>
                </a:solidFill>
                <a:latin typeface="Calibri"/>
              </a:rPr>
              <a:t>Eventos y mensajes</a:t>
            </a:r>
            <a:endParaRPr b="0" lang="es-ES" sz="1800" spc="-1" strike="noStrike">
              <a:latin typeface="Arial"/>
            </a:endParaRPr>
          </a:p>
        </p:txBody>
      </p:sp>
      <p:sp>
        <p:nvSpPr>
          <p:cNvPr id="1116" name="CustomShape 4"/>
          <p:cNvSpPr/>
          <p:nvPr/>
        </p:nvSpPr>
        <p:spPr>
          <a:xfrm>
            <a:off x="3975840" y="149760"/>
            <a:ext cx="5970240" cy="10753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La API nativa de WebSocket solo envía mensajes a través de. Socket.IO proporciona una capa adicional sobre estos mensajes, que nos permite crear eventos y, de nuevo, nos ayuda a desarrollar aplicaciones fácilmente al separar los diferentes tipos de mensajes enviados.</a:t>
            </a:r>
            <a:endParaRPr b="0" lang="es-ES" sz="1200" spc="-1" strike="noStrike">
              <a:latin typeface="Arial"/>
            </a:endParaRPr>
          </a:p>
        </p:txBody>
      </p:sp>
      <p:sp>
        <p:nvSpPr>
          <p:cNvPr id="1117" name="CustomShape 5"/>
          <p:cNvSpPr/>
          <p:nvPr/>
        </p:nvSpPr>
        <p:spPr>
          <a:xfrm>
            <a:off x="3975840" y="1341360"/>
            <a:ext cx="5916240" cy="9676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La API nativa envía mensajes solo en texto plano. Esto también es atendido por Socket.IO. Maneja la serialización y deserialización de datos para nosotros.</a:t>
            </a:r>
            <a:endParaRPr b="0" lang="es-ES" sz="1200" spc="-1" strike="noStrike">
              <a:latin typeface="Arial"/>
            </a:endParaRPr>
          </a:p>
        </p:txBody>
      </p:sp>
      <p:sp>
        <p:nvSpPr>
          <p:cNvPr id="1118" name="CustomShape 6"/>
          <p:cNvSpPr/>
          <p:nvPr/>
        </p:nvSpPr>
        <p:spPr>
          <a:xfrm>
            <a:off x="2053080" y="2444760"/>
            <a:ext cx="5710320" cy="835920"/>
          </a:xfrm>
          <a:prstGeom prst="doubleWave">
            <a:avLst>
              <a:gd name="adj1" fmla="val 6250"/>
              <a:gd name="adj2" fmla="val 0"/>
            </a:avLst>
          </a:prstGeom>
          <a:solidFill>
            <a:srgbClr val="000000"/>
          </a:solidFill>
          <a:ln w="12600">
            <a:solidFill>
              <a:srgbClr val="0000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Tenemos una API de cliente oficial para la web. Para otros clientes, como teléfonos móviles nativos, otros clientes de aplicaciones también podemos usar Socket.IO siguiendo los siguientes pasos.</a:t>
            </a:r>
            <a:endParaRPr b="0" lang="es-ES" sz="1200" spc="-1" strike="noStrike">
              <a:latin typeface="Arial"/>
            </a:endParaRPr>
          </a:p>
        </p:txBody>
      </p:sp>
      <p:sp>
        <p:nvSpPr>
          <p:cNvPr id="1119" name="CustomShape 7"/>
          <p:cNvSpPr/>
          <p:nvPr/>
        </p:nvSpPr>
        <p:spPr>
          <a:xfrm>
            <a:off x="1102680" y="3908520"/>
            <a:ext cx="3576600" cy="976680"/>
          </a:xfrm>
          <a:prstGeom prst="wedgeEllipseCallout">
            <a:avLst>
              <a:gd name="adj1" fmla="val 11748"/>
              <a:gd name="adj2" fmla="val -113647"/>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Paso 1 : se debe establecer una conexión utilizando el mismo protocolo de conexión descrito anteriormente.</a:t>
            </a:r>
            <a:endParaRPr b="0" lang="es-ES" sz="1200" spc="-1" strike="noStrike">
              <a:latin typeface="Arial"/>
            </a:endParaRPr>
          </a:p>
        </p:txBody>
      </p:sp>
      <p:sp>
        <p:nvSpPr>
          <p:cNvPr id="1120" name="CustomShape 8"/>
          <p:cNvSpPr/>
          <p:nvPr/>
        </p:nvSpPr>
        <p:spPr>
          <a:xfrm>
            <a:off x="5100840" y="3890520"/>
            <a:ext cx="4845240" cy="1066320"/>
          </a:xfrm>
          <a:prstGeom prst="wedgeEllipseCallout">
            <a:avLst>
              <a:gd name="adj1" fmla="val -26044"/>
              <a:gd name="adj2" fmla="val -107311"/>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Paso 2 : los mensajes deben estar en el mismo formato especificado por Socket.IO. Este formato permite a Socket.IO determinar el tipo de mensaje y los datos enviados en el mensaje y algunos metadatos útiles para la operación.</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1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1"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1122"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1123" name="CustomShape 3"/>
          <p:cNvSpPr/>
          <p:nvPr/>
        </p:nvSpPr>
        <p:spPr>
          <a:xfrm>
            <a:off x="3092760" y="1825560"/>
            <a:ext cx="5315760" cy="5644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Los parámetros en el comando anterior se explican a continuación:</a:t>
            </a:r>
            <a:endParaRPr b="0" lang="es-ES" sz="1200" spc="-1" strike="noStrike">
              <a:latin typeface="Arial"/>
            </a:endParaRPr>
          </a:p>
        </p:txBody>
      </p:sp>
      <p:sp>
        <p:nvSpPr>
          <p:cNvPr id="1124" name="CustomShape 4"/>
          <p:cNvSpPr/>
          <p:nvPr/>
        </p:nvSpPr>
        <p:spPr>
          <a:xfrm>
            <a:off x="3092760" y="326520"/>
            <a:ext cx="4840560" cy="465840"/>
          </a:xfrm>
          <a:prstGeom prst="flowChartDecision">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El formato del mensaje es:</a:t>
            </a:r>
            <a:endParaRPr b="0" lang="es-ES" sz="1200" spc="-1" strike="noStrike">
              <a:latin typeface="Arial"/>
            </a:endParaRPr>
          </a:p>
        </p:txBody>
      </p:sp>
      <p:sp>
        <p:nvSpPr>
          <p:cNvPr id="1125" name="CustomShape 5"/>
          <p:cNvSpPr/>
          <p:nvPr/>
        </p:nvSpPr>
        <p:spPr>
          <a:xfrm>
            <a:off x="322920" y="3006000"/>
            <a:ext cx="3038760" cy="1995840"/>
          </a:xfrm>
          <a:prstGeom prst="wedgeEllipseCallout">
            <a:avLst>
              <a:gd name="adj1" fmla="val 50259"/>
              <a:gd name="adj2" fmla="val -86196"/>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Type: es un entero de un solo dígito, que especifica qué tipo de mensaje es.</a:t>
            </a:r>
            <a:endParaRPr b="0" lang="es-ES" sz="1200" spc="-1" strike="noStrike">
              <a:latin typeface="Arial"/>
            </a:endParaRPr>
          </a:p>
        </p:txBody>
      </p:sp>
      <p:sp>
        <p:nvSpPr>
          <p:cNvPr id="1126" name="CustomShape 6"/>
          <p:cNvSpPr/>
          <p:nvPr/>
        </p:nvSpPr>
        <p:spPr>
          <a:xfrm>
            <a:off x="3617280" y="2975400"/>
            <a:ext cx="2451600" cy="1963800"/>
          </a:xfrm>
          <a:prstGeom prst="wedgeEllipseCallout">
            <a:avLst>
              <a:gd name="adj1" fmla="val 8051"/>
              <a:gd name="adj2" fmla="val -89700"/>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ID: es ID de message, un entero incremental utilizado para los acuses de recibo.</a:t>
            </a:r>
            <a:endParaRPr b="0" lang="es-ES" sz="1200" spc="-1" strike="noStrike">
              <a:latin typeface="Arial"/>
            </a:endParaRPr>
          </a:p>
        </p:txBody>
      </p:sp>
      <p:sp>
        <p:nvSpPr>
          <p:cNvPr id="1127" name="CustomShape 7"/>
          <p:cNvSpPr/>
          <p:nvPr/>
        </p:nvSpPr>
        <p:spPr>
          <a:xfrm>
            <a:off x="9132840" y="2620440"/>
            <a:ext cx="2348280" cy="2784600"/>
          </a:xfrm>
          <a:prstGeom prst="wedgeEllipseCallout">
            <a:avLst>
              <a:gd name="adj1" fmla="val -88009"/>
              <a:gd name="adj2" fmla="val -66807"/>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Data: son los datos asociados que se entregarán al socket. En el caso de los mensajes, se trata como texto simple, para otros eventos, se trata como JSON.</a:t>
            </a:r>
            <a:endParaRPr b="0" lang="es-ES" sz="1200" spc="-1" strike="noStrike">
              <a:latin typeface="Arial"/>
            </a:endParaRPr>
          </a:p>
        </p:txBody>
      </p:sp>
      <p:sp>
        <p:nvSpPr>
          <p:cNvPr id="1128" name="CustomShape 8"/>
          <p:cNvSpPr/>
          <p:nvPr/>
        </p:nvSpPr>
        <p:spPr>
          <a:xfrm>
            <a:off x="6324480" y="3006000"/>
            <a:ext cx="2397960" cy="1995840"/>
          </a:xfrm>
          <a:prstGeom prst="wedgeEllipseCallout">
            <a:avLst>
              <a:gd name="adj1" fmla="val -17468"/>
              <a:gd name="adj2" fmla="val -88231"/>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Endpoint: es el punto final de socket al que se pretende entregar el mensaje a ...</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1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9"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1130"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1131" name="CustomShape 3"/>
          <p:cNvSpPr/>
          <p:nvPr/>
        </p:nvSpPr>
        <p:spPr>
          <a:xfrm>
            <a:off x="663480" y="475200"/>
            <a:ext cx="4177080" cy="54648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0" lang="es-ES" sz="1800" spc="-1" strike="noStrike">
                <a:solidFill>
                  <a:srgbClr val="ffffff"/>
                </a:solidFill>
                <a:latin typeface="Calibri"/>
              </a:rPr>
              <a:t>Socket.IO - Aplicación de chat</a:t>
            </a:r>
            <a:endParaRPr b="0" lang="es-ES" sz="1800" spc="-1" strike="noStrike">
              <a:latin typeface="Arial"/>
            </a:endParaRPr>
          </a:p>
        </p:txBody>
      </p:sp>
      <p:sp>
        <p:nvSpPr>
          <p:cNvPr id="1132" name="CustomShape 4"/>
          <p:cNvSpPr/>
          <p:nvPr/>
        </p:nvSpPr>
        <p:spPr>
          <a:xfrm>
            <a:off x="2707200" y="1201320"/>
            <a:ext cx="5342760" cy="10036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Ahora que conocemos muy bien a Socket.IO, escribamos una aplicación de chat, que podemos usar para chatear en diferentes salas de chat. Permitiremos a los usuarios elegir un nombre de usuario y permitirles chatear usándolos. Entonces, primero, configuremos nuestro archivo HTML para solicitar un nombre de usuario -</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1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3"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1134"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1135" name="CustomShape 3"/>
          <p:cNvSpPr/>
          <p:nvPr/>
        </p:nvSpPr>
        <p:spPr>
          <a:xfrm>
            <a:off x="331560" y="365040"/>
            <a:ext cx="4975200" cy="12873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Ahora que hemos configurado nuestro HTML para solicitar un nombre de usuario, creamos el servidor para aceptar conexiones del cliente. Permitiremos que las personas envíen sus nombres de usuario elegidos usando el evento </a:t>
            </a:r>
            <a:r>
              <a:rPr b="1" lang="es-ES" sz="1200" spc="-1" strike="noStrike">
                <a:solidFill>
                  <a:srgbClr val="ffffff"/>
                </a:solidFill>
                <a:latin typeface="Calibri"/>
              </a:rPr>
              <a:t>setUsername</a:t>
            </a:r>
            <a:r>
              <a:rPr b="0" lang="es-ES" sz="1200" spc="-1" strike="noStrike">
                <a:solidFill>
                  <a:srgbClr val="ffffff"/>
                </a:solidFill>
                <a:latin typeface="Calibri"/>
              </a:rPr>
              <a:t> . Si existe un usuario, responderemos mediante un evento </a:t>
            </a:r>
            <a:r>
              <a:rPr b="1" lang="es-ES" sz="1200" spc="-1" strike="noStrike">
                <a:solidFill>
                  <a:srgbClr val="ffffff"/>
                </a:solidFill>
                <a:latin typeface="Calibri"/>
              </a:rPr>
              <a:t>userExists</a:t>
            </a:r>
            <a:r>
              <a:rPr b="0" lang="es-ES" sz="1200" spc="-1" strike="noStrike">
                <a:solidFill>
                  <a:srgbClr val="ffffff"/>
                </a:solidFill>
                <a:latin typeface="Calibri"/>
              </a:rPr>
              <a:t> , o </a:t>
            </a:r>
            <a:r>
              <a:rPr b="1" lang="es-ES" sz="1200" spc="-1" strike="noStrike">
                <a:solidFill>
                  <a:srgbClr val="ffffff"/>
                </a:solidFill>
                <a:latin typeface="Calibri"/>
              </a:rPr>
              <a:t>usaremos</a:t>
            </a:r>
            <a:r>
              <a:rPr b="0" lang="es-ES" sz="1200" spc="-1" strike="noStrike">
                <a:solidFill>
                  <a:srgbClr val="ffffff"/>
                </a:solidFill>
                <a:latin typeface="Calibri"/>
              </a:rPr>
              <a:t> un evento </a:t>
            </a:r>
            <a:r>
              <a:rPr b="1" lang="es-ES" sz="1200" spc="-1" strike="noStrike">
                <a:solidFill>
                  <a:srgbClr val="ffffff"/>
                </a:solidFill>
                <a:latin typeface="Calibri"/>
              </a:rPr>
              <a:t>userSet</a:t>
            </a:r>
            <a:r>
              <a:rPr b="0" lang="es-ES" sz="1200" spc="-1" strike="noStrike">
                <a:solidFill>
                  <a:srgbClr val="ffffff"/>
                </a:solidFill>
                <a:latin typeface="Calibri"/>
              </a:rPr>
              <a:t> .</a:t>
            </a:r>
            <a:endParaRPr b="0" lang="es-ES" sz="1200" spc="-1" strike="noStrike">
              <a:latin typeface="Arial"/>
            </a:endParaRPr>
          </a:p>
        </p:txBody>
      </p:sp>
      <p:sp>
        <p:nvSpPr>
          <p:cNvPr id="1136" name="CustomShape 4"/>
          <p:cNvSpPr/>
          <p:nvPr/>
        </p:nvSpPr>
        <p:spPr>
          <a:xfrm>
            <a:off x="6651720" y="140400"/>
            <a:ext cx="4912200" cy="6750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Necesitamos enviar el nombre de usuario al servidor cuando la gente haga clic en el botón. Si el usuario existe, mostramos un mensaje de error; De lo contrario, mostramos una pantalla de mensajes.</a:t>
            </a:r>
            <a:endParaRPr b="0" lang="es-ES" sz="1200" spc="-1" strike="noStrike">
              <a:latin typeface="Arial"/>
            </a:endParaRPr>
          </a:p>
        </p:txBody>
      </p:sp>
      <p:sp>
        <p:nvSpPr>
          <p:cNvPr id="1137" name="CustomShape 5"/>
          <p:cNvSpPr/>
          <p:nvPr/>
        </p:nvSpPr>
        <p:spPr>
          <a:xfrm>
            <a:off x="3326040" y="2205360"/>
            <a:ext cx="2240640" cy="429840"/>
          </a:xfrm>
          <a:prstGeom prst="flowChartDecision">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800" spc="-1" strike="noStrike">
                <a:solidFill>
                  <a:srgbClr val="000000"/>
                </a:solidFill>
                <a:latin typeface="Calibri"/>
              </a:rPr>
              <a:t>Server.js</a:t>
            </a:r>
            <a:endParaRPr b="0" lang="es-ES" sz="1800" spc="-1" strike="noStrike">
              <a:latin typeface="Arial"/>
            </a:endParaRPr>
          </a:p>
        </p:txBody>
      </p:sp>
      <p:sp>
        <p:nvSpPr>
          <p:cNvPr id="1138" name="CustomShape 6"/>
          <p:cNvSpPr/>
          <p:nvPr/>
        </p:nvSpPr>
        <p:spPr>
          <a:xfrm>
            <a:off x="9708840" y="1102680"/>
            <a:ext cx="2256480" cy="549720"/>
          </a:xfrm>
          <a:prstGeom prst="flowChartDecision">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800" spc="-1" strike="noStrike">
                <a:solidFill>
                  <a:srgbClr val="000000"/>
                </a:solidFill>
                <a:latin typeface="Calibri"/>
              </a:rPr>
              <a:t>Index.js</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1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9"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1140"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1141" name="CustomShape 3"/>
          <p:cNvSpPr/>
          <p:nvPr/>
        </p:nvSpPr>
        <p:spPr>
          <a:xfrm>
            <a:off x="385560" y="457200"/>
            <a:ext cx="4786920" cy="6181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Ahora, si conecta dos clientes con el mismo nombre de usuario, le dará un error como se muestra en la siguiente captura de pantalla:</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1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2"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1143"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1144" name="CustomShape 3"/>
          <p:cNvSpPr/>
          <p:nvPr/>
        </p:nvSpPr>
        <p:spPr>
          <a:xfrm>
            <a:off x="753120" y="177840"/>
            <a:ext cx="5279760" cy="1116720"/>
          </a:xfrm>
          <a:prstGeom prst="doubleWave">
            <a:avLst>
              <a:gd name="adj1" fmla="val 6250"/>
              <a:gd name="adj2" fmla="val 0"/>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Una vez que haya proporcionado un nombre de usuario aceptable, se lo llevará a una pantalla con un cuadro de mensaje y un botón para enviar mensajes. Ahora, tenemos que manejar y dirigir los mensajes al cliente conectado. Para eso, modifique su archivo app.js para incluir los siguientes cambios:</a:t>
            </a:r>
            <a:endParaRPr b="0" lang="es-ES" sz="1200" spc="-1" strike="noStrike">
              <a:latin typeface="Arial"/>
            </a:endParaRPr>
          </a:p>
        </p:txBody>
      </p:sp>
      <p:sp>
        <p:nvSpPr>
          <p:cNvPr id="1145" name="CustomShape 4"/>
          <p:cNvSpPr/>
          <p:nvPr/>
        </p:nvSpPr>
        <p:spPr>
          <a:xfrm>
            <a:off x="7082280" y="765000"/>
            <a:ext cx="4589640" cy="2239560"/>
          </a:xfrm>
          <a:prstGeom prst="cloudCallout">
            <a:avLst>
              <a:gd name="adj1" fmla="val -4231"/>
              <a:gd name="adj2" fmla="val 82512"/>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¡Ahora conecte cualquier número de clientes a su servidor, proporcione un nombre de usuario y comience a chatear! En el siguiente ejemplo, hemos conectado dos clientes con los nombres Ayush y Harshit y hemos enviado algunos mensajes de ambos clientes:</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1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6"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1147"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1148" name="CustomShape 3"/>
          <p:cNvSpPr/>
          <p:nvPr/>
        </p:nvSpPr>
        <p:spPr>
          <a:xfrm>
            <a:off x="439200" y="223560"/>
            <a:ext cx="5656320" cy="44136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Usando con el servidor http de node</a:t>
            </a:r>
            <a:endParaRPr b="0" lang="es-ES" sz="1800" spc="-1" strike="noStrike">
              <a:latin typeface="Arial"/>
            </a:endParaRPr>
          </a:p>
        </p:txBody>
      </p:sp>
      <p:sp>
        <p:nvSpPr>
          <p:cNvPr id="1149" name="CustomShape 4"/>
          <p:cNvSpPr/>
          <p:nvPr/>
        </p:nvSpPr>
        <p:spPr>
          <a:xfrm>
            <a:off x="1263960" y="911880"/>
            <a:ext cx="3836520" cy="399240"/>
          </a:xfrm>
          <a:prstGeom prst="flowChartDecision">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nSpc>
                <a:spcPct val="100000"/>
              </a:lnSpc>
            </a:pPr>
            <a:r>
              <a:rPr b="0" lang="es-ES" sz="1800" spc="-1" strike="noStrike">
                <a:solidFill>
                  <a:srgbClr val="000000"/>
                </a:solidFill>
                <a:latin typeface="Calibri"/>
              </a:rPr>
              <a:t>Servidor (app.js)</a:t>
            </a:r>
            <a:endParaRPr b="0" lang="es-ES" sz="1800" spc="-1" strike="noStrike">
              <a:latin typeface="Arial"/>
            </a:endParaRPr>
          </a:p>
        </p:txBody>
      </p:sp>
      <p:sp>
        <p:nvSpPr>
          <p:cNvPr id="1150" name="CustomShape 5"/>
          <p:cNvSpPr/>
          <p:nvPr/>
        </p:nvSpPr>
        <p:spPr>
          <a:xfrm>
            <a:off x="5907600" y="911880"/>
            <a:ext cx="4266720" cy="375480"/>
          </a:xfrm>
          <a:prstGeom prst="flowChartDecision">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nSpc>
                <a:spcPct val="100000"/>
              </a:lnSpc>
            </a:pPr>
            <a:r>
              <a:rPr b="0" lang="es-ES" sz="1800" spc="-1" strike="noStrike">
                <a:solidFill>
                  <a:srgbClr val="000000"/>
                </a:solidFill>
                <a:latin typeface="Calibri"/>
              </a:rPr>
              <a:t>Client (index.html)</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1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1"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1152"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1153" name="CustomShape 3"/>
          <p:cNvSpPr/>
          <p:nvPr/>
        </p:nvSpPr>
        <p:spPr>
          <a:xfrm>
            <a:off x="394560" y="564840"/>
            <a:ext cx="4598640" cy="42984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gn="ctr">
              <a:lnSpc>
                <a:spcPct val="100000"/>
              </a:lnSpc>
            </a:pPr>
            <a:r>
              <a:rPr b="0" lang="es-ES" sz="1800" spc="-1" strike="noStrike">
                <a:solidFill>
                  <a:srgbClr val="ffffff"/>
                </a:solidFill>
                <a:latin typeface="Calibri"/>
              </a:rPr>
              <a:t>Usando con Express</a:t>
            </a:r>
            <a:endParaRPr b="0" lang="es-ES" sz="1800" spc="-1" strike="noStrike">
              <a:latin typeface="Arial"/>
            </a:endParaRPr>
          </a:p>
        </p:txBody>
      </p:sp>
      <p:sp>
        <p:nvSpPr>
          <p:cNvPr id="1154" name="CustomShape 4"/>
          <p:cNvSpPr/>
          <p:nvPr/>
        </p:nvSpPr>
        <p:spPr>
          <a:xfrm>
            <a:off x="699120" y="1434240"/>
            <a:ext cx="4123440" cy="390960"/>
          </a:xfrm>
          <a:prstGeom prst="flowChartDecision">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nSpc>
                <a:spcPct val="100000"/>
              </a:lnSpc>
            </a:pPr>
            <a:r>
              <a:rPr b="0" lang="es-ES" sz="1800" spc="-1" strike="noStrike">
                <a:solidFill>
                  <a:srgbClr val="000000"/>
                </a:solidFill>
                <a:latin typeface="Calibri"/>
              </a:rPr>
              <a:t>Server (app.js)</a:t>
            </a:r>
            <a:endParaRPr b="0" lang="es-ES" sz="1800" spc="-1" strike="noStrike">
              <a:latin typeface="Arial"/>
            </a:endParaRPr>
          </a:p>
        </p:txBody>
      </p:sp>
      <p:sp>
        <p:nvSpPr>
          <p:cNvPr id="1155" name="CustomShape 5"/>
          <p:cNvSpPr/>
          <p:nvPr/>
        </p:nvSpPr>
        <p:spPr>
          <a:xfrm>
            <a:off x="6598080" y="1598760"/>
            <a:ext cx="4195080" cy="453600"/>
          </a:xfrm>
          <a:prstGeom prst="flowChartDecision">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nSpc>
                <a:spcPct val="100000"/>
              </a:lnSpc>
            </a:pPr>
            <a:r>
              <a:rPr b="0" lang="es-ES" sz="1800" spc="-1" strike="noStrike">
                <a:solidFill>
                  <a:srgbClr val="000000"/>
                </a:solidFill>
                <a:latin typeface="Calibri"/>
              </a:rPr>
              <a:t>Client (index.html)</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1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6"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1157"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1158" name="CustomShape 3"/>
          <p:cNvSpPr/>
          <p:nvPr/>
        </p:nvSpPr>
        <p:spPr>
          <a:xfrm>
            <a:off x="367560" y="315720"/>
            <a:ext cx="5073840" cy="49284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gn="ctr">
              <a:lnSpc>
                <a:spcPct val="100000"/>
              </a:lnSpc>
            </a:pPr>
            <a:r>
              <a:rPr b="0" lang="es-ES" sz="1800" spc="-1" strike="noStrike">
                <a:solidFill>
                  <a:srgbClr val="ffffff"/>
                </a:solidFill>
                <a:latin typeface="Calibri"/>
              </a:rPr>
              <a:t>Enviando y recibiendo eventos.</a:t>
            </a:r>
            <a:endParaRPr b="0" lang="es-ES" sz="1800" spc="-1" strike="noStrike">
              <a:latin typeface="Arial"/>
            </a:endParaRPr>
          </a:p>
        </p:txBody>
      </p:sp>
      <p:sp>
        <p:nvSpPr>
          <p:cNvPr id="1159" name="CustomShape 4"/>
          <p:cNvSpPr/>
          <p:nvPr/>
        </p:nvSpPr>
        <p:spPr>
          <a:xfrm>
            <a:off x="2904480" y="993240"/>
            <a:ext cx="4876560" cy="1567800"/>
          </a:xfrm>
          <a:prstGeom prst="doubleWave">
            <a:avLst>
              <a:gd name="adj1" fmla="val 6250"/>
              <a:gd name="adj2" fmla="val 0"/>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endParaRPr b="0" lang="es-ES" sz="1800" spc="-1" strike="noStrike">
              <a:latin typeface="Arial"/>
            </a:endParaRPr>
          </a:p>
          <a:p>
            <a:pPr algn="ctr">
              <a:lnSpc>
                <a:spcPct val="100000"/>
              </a:lnSpc>
            </a:pPr>
            <a:endParaRPr b="0" lang="es-ES" sz="1800" spc="-1" strike="noStrike">
              <a:latin typeface="Arial"/>
            </a:endParaRPr>
          </a:p>
          <a:p>
            <a:pPr algn="ctr">
              <a:lnSpc>
                <a:spcPct val="100000"/>
              </a:lnSpc>
            </a:pPr>
            <a:endParaRPr b="0" lang="es-ES" sz="1800" spc="-1" strike="noStrike">
              <a:latin typeface="Arial"/>
            </a:endParaRPr>
          </a:p>
          <a:p>
            <a:pPr algn="ctr">
              <a:lnSpc>
                <a:spcPct val="100000"/>
              </a:lnSpc>
            </a:pPr>
            <a:endParaRPr b="0" lang="es-ES" sz="1800" spc="-1" strike="noStrike">
              <a:latin typeface="Arial"/>
            </a:endParaRPr>
          </a:p>
          <a:p>
            <a:pPr algn="ctr">
              <a:lnSpc>
                <a:spcPct val="100000"/>
              </a:lnSpc>
            </a:pPr>
            <a:r>
              <a:rPr b="0" lang="es-ES" sz="1200" spc="-1" strike="noStrike">
                <a:solidFill>
                  <a:srgbClr val="ffffff"/>
                </a:solidFill>
                <a:latin typeface="Calibri"/>
              </a:rPr>
              <a:t>Socket.IO le permite emitir y recibir eventos personalizados. Además </a:t>
            </a:r>
            <a:endParaRPr b="0" lang="es-ES" sz="1200" spc="-1" strike="noStrike">
              <a:latin typeface="Arial"/>
            </a:endParaRPr>
          </a:p>
          <a:p>
            <a:pPr algn="ctr">
              <a:lnSpc>
                <a:spcPct val="100000"/>
              </a:lnSpc>
            </a:pPr>
            <a:endParaRPr b="0" lang="es-ES" sz="1200" spc="-1" strike="noStrike">
              <a:latin typeface="Arial"/>
            </a:endParaRPr>
          </a:p>
          <a:p>
            <a:pPr algn="ctr">
              <a:lnSpc>
                <a:spcPct val="100000"/>
              </a:lnSpc>
            </a:pPr>
            <a:r>
              <a:rPr b="0" lang="es-ES" sz="1200" spc="-1" strike="noStrike">
                <a:solidFill>
                  <a:srgbClr val="ffffff"/>
                </a:solidFill>
                <a:latin typeface="Calibri"/>
              </a:rPr>
              <a:t>                                            </a:t>
            </a:r>
            <a:r>
              <a:rPr b="0" lang="es-ES" sz="1200" spc="-1" strike="noStrike">
                <a:solidFill>
                  <a:srgbClr val="ffffff"/>
                </a:solidFill>
                <a:latin typeface="Calibri"/>
              </a:rPr>
              <a:t>Y                                    Puedes emitir eventos personalizados:   </a:t>
            </a:r>
            <a:endParaRPr b="0" lang="es-ES" sz="1200" spc="-1" strike="noStrike">
              <a:latin typeface="Arial"/>
            </a:endParaRPr>
          </a:p>
          <a:p>
            <a:pPr algn="ctr">
              <a:lnSpc>
                <a:spcPct val="100000"/>
              </a:lnSpc>
            </a:pPr>
            <a:endParaRPr b="0" lang="es-ES" sz="1200" spc="-1" strike="noStrike">
              <a:latin typeface="Arial"/>
            </a:endParaRPr>
          </a:p>
          <a:p>
            <a:pPr algn="ctr">
              <a:lnSpc>
                <a:spcPct val="100000"/>
              </a:lnSpc>
            </a:pPr>
            <a:endParaRPr b="0" lang="es-ES" sz="1200" spc="-1" strike="noStrike">
              <a:latin typeface="Arial"/>
            </a:endParaRPr>
          </a:p>
          <a:p>
            <a:pPr algn="ctr">
              <a:lnSpc>
                <a:spcPct val="100000"/>
              </a:lnSpc>
            </a:pPr>
            <a:endParaRPr b="0" lang="es-ES" sz="1200" spc="-1" strike="noStrike">
              <a:latin typeface="Arial"/>
            </a:endParaRPr>
          </a:p>
        </p:txBody>
      </p:sp>
      <p:sp>
        <p:nvSpPr>
          <p:cNvPr id="1160" name="CustomShape 5"/>
          <p:cNvSpPr/>
          <p:nvPr/>
        </p:nvSpPr>
        <p:spPr>
          <a:xfrm>
            <a:off x="4383720" y="2809440"/>
            <a:ext cx="2267640" cy="304560"/>
          </a:xfrm>
          <a:prstGeom prst="flowChartDecision">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nSpc>
                <a:spcPct val="100000"/>
              </a:lnSpc>
            </a:pPr>
            <a:r>
              <a:rPr b="0" lang="es-ES" sz="1800" spc="-1" strike="noStrike">
                <a:solidFill>
                  <a:srgbClr val="000000"/>
                </a:solidFill>
                <a:latin typeface="Calibri"/>
              </a:rPr>
              <a:t>Server</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1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1"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1162"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1163" name="CustomShape 3"/>
          <p:cNvSpPr/>
          <p:nvPr/>
        </p:nvSpPr>
        <p:spPr>
          <a:xfrm>
            <a:off x="264600" y="105480"/>
            <a:ext cx="4948200" cy="42084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gn="ctr">
              <a:lnSpc>
                <a:spcPct val="100000"/>
              </a:lnSpc>
            </a:pPr>
            <a:r>
              <a:rPr b="0" lang="es-ES" sz="1800" spc="-1" strike="noStrike">
                <a:solidFill>
                  <a:srgbClr val="ffffff"/>
                </a:solidFill>
                <a:latin typeface="Calibri"/>
              </a:rPr>
              <a:t>Restringirte a un  namespace</a:t>
            </a:r>
            <a:endParaRPr b="0" lang="es-ES" sz="1800" spc="-1" strike="noStrike">
              <a:latin typeface="Arial"/>
            </a:endParaRPr>
          </a:p>
        </p:txBody>
      </p:sp>
      <p:sp>
        <p:nvSpPr>
          <p:cNvPr id="1164" name="CustomShape 4"/>
          <p:cNvSpPr/>
          <p:nvPr/>
        </p:nvSpPr>
        <p:spPr>
          <a:xfrm>
            <a:off x="2429280" y="618120"/>
            <a:ext cx="8067960" cy="916560"/>
          </a:xfrm>
          <a:prstGeom prst="doubleWave">
            <a:avLst>
              <a:gd name="adj1" fmla="val 6250"/>
              <a:gd name="adj2" fmla="val 0"/>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Si tiene control sobre todos los mensajes y eventos emitidos para una aplicación en particular, el uso del namespace / predeterminado funciona. Si desea aprovechar el código de terceros o producir un código para compartir con otros, socket.io proporciona una forma de poner nombre a un socket.</a:t>
            </a:r>
            <a:endParaRPr b="0" lang="es-ES" sz="1200" spc="-1" strike="noStrike">
              <a:latin typeface="Arial"/>
            </a:endParaRPr>
          </a:p>
        </p:txBody>
      </p:sp>
      <p:sp>
        <p:nvSpPr>
          <p:cNvPr id="1165" name="CustomShape 5"/>
          <p:cNvSpPr/>
          <p:nvPr/>
        </p:nvSpPr>
        <p:spPr>
          <a:xfrm>
            <a:off x="2514600" y="1591560"/>
            <a:ext cx="5396400" cy="824400"/>
          </a:xfrm>
          <a:prstGeom prst="doubleWave">
            <a:avLst>
              <a:gd name="adj1" fmla="val 6250"/>
              <a:gd name="adj2" fmla="val 0"/>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Esto tiene el beneficio de                                      Una sola conexión. En lugar de socket.io utilizando dos                                  connections, it’ll use one.      </a:t>
            </a:r>
            <a:endParaRPr b="0" lang="es-ES" sz="1200" spc="-1" strike="noStrike">
              <a:latin typeface="Arial"/>
            </a:endParaRPr>
          </a:p>
        </p:txBody>
      </p:sp>
      <p:sp>
        <p:nvSpPr>
          <p:cNvPr id="1166" name="CustomShape 6"/>
          <p:cNvSpPr/>
          <p:nvPr/>
        </p:nvSpPr>
        <p:spPr>
          <a:xfrm>
            <a:off x="1111680" y="2448000"/>
            <a:ext cx="3253680" cy="394200"/>
          </a:xfrm>
          <a:prstGeom prst="flowChartDecision">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nSpc>
                <a:spcPct val="100000"/>
              </a:lnSpc>
            </a:pPr>
            <a:r>
              <a:rPr b="0" lang="es-ES" sz="1800" spc="-1" strike="noStrike">
                <a:solidFill>
                  <a:srgbClr val="000000"/>
                </a:solidFill>
                <a:latin typeface="Calibri"/>
              </a:rPr>
              <a:t>Server (app.js)</a:t>
            </a:r>
            <a:endParaRPr b="0" lang="es-ES" sz="1800" spc="-1" strike="noStrike">
              <a:latin typeface="Arial"/>
            </a:endParaRPr>
          </a:p>
        </p:txBody>
      </p:sp>
      <p:sp>
        <p:nvSpPr>
          <p:cNvPr id="1167" name="CustomShape 7"/>
          <p:cNvSpPr/>
          <p:nvPr/>
        </p:nvSpPr>
        <p:spPr>
          <a:xfrm>
            <a:off x="5585040" y="2598840"/>
            <a:ext cx="3962160" cy="487080"/>
          </a:xfrm>
          <a:prstGeom prst="flowChartDecision">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nSpc>
                <a:spcPct val="100000"/>
              </a:lnSpc>
            </a:pPr>
            <a:r>
              <a:rPr b="0" lang="es-ES" sz="1800" spc="-1" strike="noStrike">
                <a:solidFill>
                  <a:srgbClr val="000000"/>
                </a:solidFill>
                <a:latin typeface="Calibri"/>
              </a:rPr>
              <a:t>Client (index.html)</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CustomShape 1"/>
          <p:cNvSpPr/>
          <p:nvPr/>
        </p:nvSpPr>
        <p:spPr>
          <a:xfrm>
            <a:off x="295920" y="365040"/>
            <a:ext cx="3962160" cy="53100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Servidor web con Node.js</a:t>
            </a:r>
            <a:endParaRPr b="0" lang="es-ES" sz="1800" spc="-1" strike="noStrike">
              <a:latin typeface="Arial"/>
            </a:endParaRPr>
          </a:p>
        </p:txBody>
      </p:sp>
      <p:sp>
        <p:nvSpPr>
          <p:cNvPr id="174" name="CustomShape 2"/>
          <p:cNvSpPr/>
          <p:nvPr/>
        </p:nvSpPr>
        <p:spPr>
          <a:xfrm>
            <a:off x="2236680" y="2127960"/>
            <a:ext cx="6642360" cy="6091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Cuando trabajamos con la plataforma Node.js debemos codificar nosotros el servidor web (muy distinto a como se trabaja con PHP, Asp.Net, JSP etc. donde disponemos en forma paralela un servidor web como puede ser el Apache o IIS)</a:t>
            </a:r>
            <a:endParaRPr b="0" lang="es-ES" sz="1200" spc="-1" strike="noStrike">
              <a:latin typeface="Arial"/>
            </a:endParaRPr>
          </a:p>
        </p:txBody>
      </p:sp>
      <p:sp>
        <p:nvSpPr>
          <p:cNvPr id="175" name="CustomShape 3"/>
          <p:cNvSpPr/>
          <p:nvPr/>
        </p:nvSpPr>
        <p:spPr>
          <a:xfrm>
            <a:off x="2277000" y="3361680"/>
            <a:ext cx="6561720" cy="7077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Veremos inicialmente la implementación de un servidor web utilizando solo el módulo 'http' pero más adelante incorpararemos otros módulos que nos facilitan el desarrollo de sitios web complejos (de todos modos siempre utilizando y extendiendo las funcionalidades del módulo 'http')</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1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8"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1169"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1170" name="CustomShape 3"/>
          <p:cNvSpPr/>
          <p:nvPr/>
        </p:nvSpPr>
        <p:spPr>
          <a:xfrm>
            <a:off x="385560" y="573840"/>
            <a:ext cx="4096440" cy="40320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gn="ctr">
              <a:lnSpc>
                <a:spcPct val="100000"/>
              </a:lnSpc>
            </a:pPr>
            <a:r>
              <a:rPr b="0" lang="es-ES" sz="1800" spc="-1" strike="noStrike">
                <a:solidFill>
                  <a:srgbClr val="ffffff"/>
                </a:solidFill>
                <a:latin typeface="Calibri"/>
              </a:rPr>
              <a:t>Enviando mensajes volátiles</a:t>
            </a:r>
            <a:endParaRPr b="0" lang="es-ES" sz="1800" spc="-1" strike="noStrike">
              <a:latin typeface="Arial"/>
            </a:endParaRPr>
          </a:p>
        </p:txBody>
      </p:sp>
      <p:sp>
        <p:nvSpPr>
          <p:cNvPr id="1171" name="CustomShape 4"/>
          <p:cNvSpPr/>
          <p:nvPr/>
        </p:nvSpPr>
        <p:spPr>
          <a:xfrm>
            <a:off x="4993200" y="528840"/>
            <a:ext cx="4356360" cy="851400"/>
          </a:xfrm>
          <a:prstGeom prst="doubleWave">
            <a:avLst>
              <a:gd name="adj1" fmla="val 6250"/>
              <a:gd name="adj2" fmla="val 0"/>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A veces ciertos mensajes pueden ser descartados. Digamos que tienes una aplicación que muestra tweets en tiempo real para la palabra clave bieber.</a:t>
            </a:r>
            <a:endParaRPr b="0" lang="es-ES" sz="1200" spc="-1" strike="noStrike">
              <a:latin typeface="Arial"/>
            </a:endParaRPr>
          </a:p>
        </p:txBody>
      </p:sp>
      <p:sp>
        <p:nvSpPr>
          <p:cNvPr id="1172" name="CustomShape 5"/>
          <p:cNvSpPr/>
          <p:nvPr/>
        </p:nvSpPr>
        <p:spPr>
          <a:xfrm>
            <a:off x="2474280" y="1532880"/>
            <a:ext cx="6875640" cy="734760"/>
          </a:xfrm>
          <a:prstGeom prst="doubleWave">
            <a:avLst>
              <a:gd name="adj1" fmla="val 6250"/>
              <a:gd name="adj2" fmla="val 0"/>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Si un determinado cliente no está listo para recibir mensajes (debido a la lentitud de la red u otros problemas, o porque están conectados a través de un sondeo largo y se encuentra en medio de un ciclo de solicitud-respuesta), si no recibe TODOS los tweets relacionado con bieber su aplicación no sufrirá.</a:t>
            </a:r>
            <a:endParaRPr b="0" lang="es-ES" sz="1200" spc="-1" strike="noStrike">
              <a:latin typeface="Arial"/>
            </a:endParaRPr>
          </a:p>
        </p:txBody>
      </p:sp>
      <p:sp>
        <p:nvSpPr>
          <p:cNvPr id="1173" name="CustomShape 6"/>
          <p:cNvSpPr/>
          <p:nvPr/>
        </p:nvSpPr>
        <p:spPr>
          <a:xfrm>
            <a:off x="1846800" y="2572920"/>
            <a:ext cx="5028840" cy="761760"/>
          </a:xfrm>
          <a:prstGeom prst="doubleWave">
            <a:avLst>
              <a:gd name="adj1" fmla="val 6250"/>
              <a:gd name="adj2" fmla="val 0"/>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En ese caso, es posible que desee enviar esos mensajes como mensajes volátiles.</a:t>
            </a:r>
            <a:endParaRPr b="0" lang="es-ES" sz="1200" spc="-1" strike="noStrike">
              <a:latin typeface="Arial"/>
            </a:endParaRPr>
          </a:p>
        </p:txBody>
      </p:sp>
      <p:sp>
        <p:nvSpPr>
          <p:cNvPr id="1174" name="CustomShape 7"/>
          <p:cNvSpPr/>
          <p:nvPr/>
        </p:nvSpPr>
        <p:spPr>
          <a:xfrm>
            <a:off x="3657600" y="3397680"/>
            <a:ext cx="2330640" cy="376200"/>
          </a:xfrm>
          <a:prstGeom prst="flowChartDecision">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800" spc="-1" strike="noStrike">
                <a:solidFill>
                  <a:srgbClr val="000000"/>
                </a:solidFill>
                <a:latin typeface="Calibri"/>
              </a:rPr>
              <a:t>Server</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1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5"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1176"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1177" name="CustomShape 3"/>
          <p:cNvSpPr/>
          <p:nvPr/>
        </p:nvSpPr>
        <p:spPr>
          <a:xfrm>
            <a:off x="2527920" y="1012680"/>
            <a:ext cx="5889600" cy="851400"/>
          </a:xfrm>
          <a:prstGeom prst="doubleWave">
            <a:avLst>
              <a:gd name="adj1" fmla="val 6250"/>
              <a:gd name="adj2" fmla="val 0"/>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A veces, es posible que desee obtener una devolución de llamada cuando el cliente confirmó la recepción del mensaje.</a:t>
            </a:r>
            <a:endParaRPr b="0" lang="es-ES" sz="1200" spc="-1" strike="noStrike">
              <a:latin typeface="Arial"/>
            </a:endParaRPr>
          </a:p>
        </p:txBody>
      </p:sp>
      <p:sp>
        <p:nvSpPr>
          <p:cNvPr id="1178" name="CustomShape 4"/>
          <p:cNvSpPr/>
          <p:nvPr/>
        </p:nvSpPr>
        <p:spPr>
          <a:xfrm>
            <a:off x="564840" y="365040"/>
            <a:ext cx="7530120" cy="42336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Envío y obtención de datos (acknowledgements)</a:t>
            </a:r>
            <a:endParaRPr b="0" lang="es-ES" sz="1800" spc="-1" strike="noStrike">
              <a:latin typeface="Arial"/>
            </a:endParaRPr>
          </a:p>
        </p:txBody>
      </p:sp>
      <p:sp>
        <p:nvSpPr>
          <p:cNvPr id="1179" name="CustomShape 5"/>
          <p:cNvSpPr/>
          <p:nvPr/>
        </p:nvSpPr>
        <p:spPr>
          <a:xfrm>
            <a:off x="2527920" y="1893240"/>
            <a:ext cx="5889600" cy="905040"/>
          </a:xfrm>
          <a:prstGeom prst="doubleWave">
            <a:avLst>
              <a:gd name="adj1" fmla="val 6250"/>
              <a:gd name="adj2" fmla="val 0"/>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Para hacer esto, simplemente pase una función como el último parámetro de .sendo .emit. Además, cuando lo usa .emit, usted hace el reconocimiento, lo que significa que también puede pasar datos:</a:t>
            </a:r>
            <a:endParaRPr b="0" lang="es-ES" sz="1200" spc="-1" strike="noStrike">
              <a:latin typeface="Arial"/>
            </a:endParaRPr>
          </a:p>
        </p:txBody>
      </p:sp>
      <p:sp>
        <p:nvSpPr>
          <p:cNvPr id="1180" name="CustomShape 6"/>
          <p:cNvSpPr/>
          <p:nvPr/>
        </p:nvSpPr>
        <p:spPr>
          <a:xfrm>
            <a:off x="744120" y="3182400"/>
            <a:ext cx="3486960" cy="367200"/>
          </a:xfrm>
          <a:prstGeom prst="flowChartDecision">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nSpc>
                <a:spcPct val="100000"/>
              </a:lnSpc>
            </a:pPr>
            <a:r>
              <a:rPr b="0" lang="es-ES" sz="1800" spc="-1" strike="noStrike">
                <a:solidFill>
                  <a:srgbClr val="000000"/>
                </a:solidFill>
                <a:latin typeface="Calibri"/>
              </a:rPr>
              <a:t>Server (app.js)</a:t>
            </a:r>
            <a:endParaRPr b="0" lang="es-ES" sz="1800" spc="-1" strike="noStrike">
              <a:latin typeface="Arial"/>
            </a:endParaRPr>
          </a:p>
        </p:txBody>
      </p:sp>
      <p:sp>
        <p:nvSpPr>
          <p:cNvPr id="1181" name="CustomShape 7"/>
          <p:cNvSpPr/>
          <p:nvPr/>
        </p:nvSpPr>
        <p:spPr>
          <a:xfrm>
            <a:off x="5739480" y="3318120"/>
            <a:ext cx="4105440" cy="463320"/>
          </a:xfrm>
          <a:prstGeom prst="flowChartDecision">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nSpc>
                <a:spcPct val="100000"/>
              </a:lnSpc>
            </a:pPr>
            <a:r>
              <a:rPr b="0" lang="es-ES" sz="1800" spc="-1" strike="noStrike">
                <a:solidFill>
                  <a:srgbClr val="000000"/>
                </a:solidFill>
                <a:latin typeface="Calibri"/>
              </a:rPr>
              <a:t>Client (index.html)</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1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2"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1183"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1184" name="CustomShape 3"/>
          <p:cNvSpPr/>
          <p:nvPr/>
        </p:nvSpPr>
        <p:spPr>
          <a:xfrm>
            <a:off x="430200" y="365040"/>
            <a:ext cx="3710880" cy="48600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Broadcasting messages</a:t>
            </a:r>
            <a:endParaRPr b="0" lang="es-ES" sz="1800" spc="-1" strike="noStrike">
              <a:latin typeface="Arial"/>
            </a:endParaRPr>
          </a:p>
        </p:txBody>
      </p:sp>
      <p:sp>
        <p:nvSpPr>
          <p:cNvPr id="1185" name="CustomShape 4"/>
          <p:cNvSpPr/>
          <p:nvPr/>
        </p:nvSpPr>
        <p:spPr>
          <a:xfrm>
            <a:off x="2805840" y="1174320"/>
            <a:ext cx="5710320" cy="1093320"/>
          </a:xfrm>
          <a:prstGeom prst="doubleWave">
            <a:avLst>
              <a:gd name="adj1" fmla="val 6250"/>
              <a:gd name="adj2" fmla="val 0"/>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Para transmitir, simplemente agregue un flag broadcast a emity la llamada al método  send. </a:t>
            </a:r>
            <a:r>
              <a:rPr b="1" lang="es-ES" sz="1200" spc="-1" strike="noStrike">
                <a:solidFill>
                  <a:srgbClr val="ffffff"/>
                </a:solidFill>
                <a:latin typeface="Calibri"/>
              </a:rPr>
              <a:t>Broadcasting</a:t>
            </a:r>
            <a:r>
              <a:rPr b="0" lang="es-ES" sz="1200" spc="-1" strike="noStrike">
                <a:solidFill>
                  <a:srgbClr val="ffffff"/>
                </a:solidFill>
                <a:latin typeface="Calibri"/>
              </a:rPr>
              <a:t> significa enviar un mensaje a todos los demás, excepto al socket que lo inicia.</a:t>
            </a:r>
            <a:endParaRPr b="0" lang="es-ES" sz="1200" spc="-1" strike="noStrike">
              <a:latin typeface="Arial"/>
            </a:endParaRPr>
          </a:p>
        </p:txBody>
      </p:sp>
      <p:sp>
        <p:nvSpPr>
          <p:cNvPr id="1186" name="CustomShape 5"/>
          <p:cNvSpPr/>
          <p:nvPr/>
        </p:nvSpPr>
        <p:spPr>
          <a:xfrm>
            <a:off x="4141800" y="2892240"/>
            <a:ext cx="1900080" cy="501840"/>
          </a:xfrm>
          <a:prstGeom prst="flowChartDecision">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nSpc>
                <a:spcPct val="100000"/>
              </a:lnSpc>
            </a:pPr>
            <a:r>
              <a:rPr b="0" lang="es-ES" sz="1800" spc="-1" strike="noStrike">
                <a:solidFill>
                  <a:srgbClr val="000000"/>
                </a:solidFill>
                <a:latin typeface="Calibri"/>
              </a:rPr>
              <a:t>Server</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1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7"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1188"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1189" name="CustomShape 3"/>
          <p:cNvSpPr/>
          <p:nvPr/>
        </p:nvSpPr>
        <p:spPr>
          <a:xfrm>
            <a:off x="546840" y="230040"/>
            <a:ext cx="6579720" cy="57348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gn="ctr">
              <a:lnSpc>
                <a:spcPct val="100000"/>
              </a:lnSpc>
            </a:pPr>
            <a:r>
              <a:rPr b="0" lang="es-ES" sz="1800" spc="-1" strike="noStrike">
                <a:solidFill>
                  <a:srgbClr val="ffffff"/>
                </a:solidFill>
                <a:latin typeface="Calibri"/>
              </a:rPr>
              <a:t>Usándolo solo como un navegador WebSocket</a:t>
            </a:r>
            <a:endParaRPr b="0" lang="es-ES" sz="1800" spc="-1" strike="noStrike">
              <a:latin typeface="Arial"/>
            </a:endParaRPr>
          </a:p>
        </p:txBody>
      </p:sp>
      <p:sp>
        <p:nvSpPr>
          <p:cNvPr id="1190" name="CustomShape 4"/>
          <p:cNvSpPr/>
          <p:nvPr/>
        </p:nvSpPr>
        <p:spPr>
          <a:xfrm>
            <a:off x="2599920" y="1027800"/>
            <a:ext cx="4885560" cy="932040"/>
          </a:xfrm>
          <a:prstGeom prst="doubleWave">
            <a:avLst>
              <a:gd name="adj1" fmla="val 6250"/>
              <a:gd name="adj2" fmla="val 0"/>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Si solo quieres la semántica de WebSocket, puedes hacerlo también. Simplemente aprovecha el envío y escucha en el evento de mensaje:</a:t>
            </a:r>
            <a:endParaRPr b="0" lang="es-ES" sz="1200" spc="-1" strike="noStrike">
              <a:latin typeface="Arial"/>
            </a:endParaRPr>
          </a:p>
        </p:txBody>
      </p:sp>
      <p:sp>
        <p:nvSpPr>
          <p:cNvPr id="1191" name="CustomShape 5"/>
          <p:cNvSpPr/>
          <p:nvPr/>
        </p:nvSpPr>
        <p:spPr>
          <a:xfrm>
            <a:off x="663480" y="2483280"/>
            <a:ext cx="3486960" cy="411840"/>
          </a:xfrm>
          <a:prstGeom prst="flowChartDecision">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nSpc>
                <a:spcPct val="100000"/>
              </a:lnSpc>
            </a:pPr>
            <a:r>
              <a:rPr b="0" lang="es-ES" sz="1800" spc="-1" strike="noStrike">
                <a:solidFill>
                  <a:srgbClr val="000000"/>
                </a:solidFill>
                <a:latin typeface="Calibri"/>
              </a:rPr>
              <a:t>Server (app.js)</a:t>
            </a:r>
            <a:endParaRPr b="0" lang="es-ES" sz="1800" spc="-1" strike="noStrike">
              <a:latin typeface="Arial"/>
            </a:endParaRPr>
          </a:p>
        </p:txBody>
      </p:sp>
      <p:sp>
        <p:nvSpPr>
          <p:cNvPr id="1192" name="CustomShape 6"/>
          <p:cNvSpPr/>
          <p:nvPr/>
        </p:nvSpPr>
        <p:spPr>
          <a:xfrm>
            <a:off x="5728320" y="2483280"/>
            <a:ext cx="4616640" cy="440640"/>
          </a:xfrm>
          <a:prstGeom prst="flowChartDecision">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nSpc>
                <a:spcPct val="100000"/>
              </a:lnSpc>
            </a:pPr>
            <a:r>
              <a:rPr b="0" lang="es-ES" sz="1800" spc="-1" strike="noStrike">
                <a:solidFill>
                  <a:srgbClr val="000000"/>
                </a:solidFill>
                <a:latin typeface="Calibri"/>
              </a:rPr>
              <a:t>Client (index.html)</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1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3"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1194" name="CustomShape 2"/>
          <p:cNvSpPr/>
          <p:nvPr/>
        </p:nvSpPr>
        <p:spPr>
          <a:xfrm>
            <a:off x="439200" y="297720"/>
            <a:ext cx="3074400" cy="33120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gn="ctr">
              <a:lnSpc>
                <a:spcPct val="100000"/>
              </a:lnSpc>
            </a:pPr>
            <a:r>
              <a:rPr b="0" lang="es-ES" sz="1800" spc="-1" strike="noStrike">
                <a:solidFill>
                  <a:srgbClr val="ffffff"/>
                </a:solidFill>
                <a:latin typeface="Calibri"/>
              </a:rPr>
              <a:t>Ejercicio</a:t>
            </a:r>
            <a:endParaRPr b="0" lang="es-ES" sz="1800" spc="-1" strike="noStrike">
              <a:latin typeface="Arial"/>
            </a:endParaRPr>
          </a:p>
        </p:txBody>
      </p:sp>
      <p:sp>
        <p:nvSpPr>
          <p:cNvPr id="1195" name="CustomShape 3"/>
          <p:cNvSpPr/>
          <p:nvPr/>
        </p:nvSpPr>
        <p:spPr>
          <a:xfrm>
            <a:off x="3969000" y="305280"/>
            <a:ext cx="3262680" cy="431640"/>
          </a:xfrm>
          <a:prstGeom prst="flowChartDecision">
            <a:avLst/>
          </a:prstGeom>
          <a:solidFill>
            <a:srgbClr val="000000"/>
          </a:solidFill>
          <a:ln w="12600">
            <a:solidFill>
              <a:srgbClr val="000000"/>
            </a:solidFill>
            <a:miter/>
          </a:ln>
        </p:spPr>
        <p:style>
          <a:lnRef idx="0"/>
          <a:fillRef idx="0"/>
          <a:effectRef idx="0"/>
          <a:fontRef idx="minor"/>
        </p:style>
        <p:txBody>
          <a:bodyPr lIns="90000" rIns="90000" tIns="45000" bIns="45000" anchor="ctr">
            <a:noAutofit/>
          </a:bodyPr>
          <a:p>
            <a:pPr>
              <a:lnSpc>
                <a:spcPct val="100000"/>
              </a:lnSpc>
            </a:pPr>
            <a:r>
              <a:rPr b="0" lang="es-ES" sz="1800" spc="-1" strike="noStrike">
                <a:solidFill>
                  <a:srgbClr val="53575c"/>
                </a:solidFill>
                <a:latin typeface="Calibri"/>
              </a:rPr>
              <a:t>Introducción</a:t>
            </a:r>
            <a:endParaRPr b="0" lang="es-ES" sz="1800" spc="-1" strike="noStrike">
              <a:latin typeface="Arial"/>
            </a:endParaRPr>
          </a:p>
        </p:txBody>
      </p:sp>
      <p:sp>
        <p:nvSpPr>
          <p:cNvPr id="1196" name="CustomShape 4"/>
          <p:cNvSpPr/>
          <p:nvPr/>
        </p:nvSpPr>
        <p:spPr>
          <a:xfrm>
            <a:off x="2913480" y="942480"/>
            <a:ext cx="5459040" cy="7617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Los sockets han sido tradicionalmente la solución alrededor de la cual se diseñan la mayoría de los sistemas de chat en tiempo real, proporcionando un canal de comunicación bidireccional entre un cliente y un servidor.</a:t>
            </a:r>
            <a:endParaRPr b="0" lang="es-ES" sz="1200" spc="-1" strike="noStrike">
              <a:latin typeface="Arial"/>
            </a:endParaRPr>
          </a:p>
        </p:txBody>
      </p:sp>
      <p:sp>
        <p:nvSpPr>
          <p:cNvPr id="1197" name="CustomShape 5"/>
          <p:cNvSpPr/>
          <p:nvPr/>
        </p:nvSpPr>
        <p:spPr>
          <a:xfrm>
            <a:off x="2812680" y="1824480"/>
            <a:ext cx="5575680" cy="6091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Esto significa que el servidor puede </a:t>
            </a:r>
            <a:r>
              <a:rPr b="0" i="1" lang="es-ES" sz="1200" spc="-1" strike="noStrike">
                <a:solidFill>
                  <a:srgbClr val="ffffff"/>
                </a:solidFill>
                <a:latin typeface="Calibri"/>
              </a:rPr>
              <a:t>enviar</a:t>
            </a:r>
            <a:r>
              <a:rPr b="0" lang="es-ES" sz="1200" spc="-1" strike="noStrike">
                <a:solidFill>
                  <a:srgbClr val="ffffff"/>
                </a:solidFill>
                <a:latin typeface="Calibri"/>
              </a:rPr>
              <a:t> mensajes a los clientes. Siempre que escriba un mensaje de chat, la idea es que el servidor lo reciba y lo envíe a todos los demás clientes conectados.</a:t>
            </a:r>
            <a:endParaRPr b="0" lang="es-ES" sz="1200" spc="-1" strike="noStrike">
              <a:latin typeface="Arial"/>
            </a:endParaRPr>
          </a:p>
        </p:txBody>
      </p:sp>
      <p:sp>
        <p:nvSpPr>
          <p:cNvPr id="1198" name="CustomShape 6"/>
          <p:cNvSpPr/>
          <p:nvPr/>
        </p:nvSpPr>
        <p:spPr>
          <a:xfrm>
            <a:off x="2812680" y="2603520"/>
            <a:ext cx="4132440" cy="465840"/>
          </a:xfrm>
          <a:prstGeom prst="flowChartDecision">
            <a:avLst/>
          </a:prstGeom>
          <a:solidFill>
            <a:srgbClr val="000000"/>
          </a:solidFill>
          <a:ln w="12600">
            <a:solidFill>
              <a:srgbClr val="000000"/>
            </a:solidFill>
            <a:miter/>
          </a:ln>
        </p:spPr>
        <p:style>
          <a:lnRef idx="0"/>
          <a:fillRef idx="0"/>
          <a:effectRef idx="0"/>
          <a:fontRef idx="minor"/>
        </p:style>
        <p:txBody>
          <a:bodyPr lIns="90000" rIns="90000" tIns="45000" bIns="45000" anchor="ctr">
            <a:noAutofit/>
          </a:bodyPr>
          <a:p>
            <a:pPr>
              <a:lnSpc>
                <a:spcPct val="100000"/>
              </a:lnSpc>
            </a:pPr>
            <a:r>
              <a:rPr b="0" lang="es-ES" sz="1800" spc="-1" strike="noStrike">
                <a:solidFill>
                  <a:srgbClr val="53575c"/>
                </a:solidFill>
                <a:latin typeface="Calibri"/>
              </a:rPr>
              <a:t>framework web</a:t>
            </a:r>
            <a:endParaRPr b="0" lang="es-ES" sz="1800" spc="-1" strike="noStrike">
              <a:latin typeface="Arial"/>
            </a:endParaRPr>
          </a:p>
        </p:txBody>
      </p:sp>
      <p:sp>
        <p:nvSpPr>
          <p:cNvPr id="1199" name="CustomShape 7"/>
          <p:cNvSpPr/>
          <p:nvPr/>
        </p:nvSpPr>
        <p:spPr>
          <a:xfrm flipV="1" rot="10800000">
            <a:off x="8861400" y="3790080"/>
            <a:ext cx="7888320" cy="547920"/>
          </a:xfrm>
          <a:prstGeom prst="rect">
            <a:avLst/>
          </a:prstGeom>
          <a:solidFill>
            <a:srgbClr val="ffc000"/>
          </a:solidFill>
          <a:ln w="12600">
            <a:solidFill>
              <a:srgbClr val="bc8e00"/>
            </a:solidFill>
            <a:miter/>
          </a:ln>
        </p:spPr>
        <p:style>
          <a:lnRef idx="0"/>
          <a:fillRef idx="0"/>
          <a:effectRef idx="0"/>
          <a:fontRef idx="minor"/>
        </p:style>
        <p:txBody>
          <a:bodyPr lIns="12600" rIns="12600" tIns="0" bIns="0" anchor="ctr">
            <a:spAutoFit/>
          </a:bodyPr>
          <a:p>
            <a:pPr>
              <a:lnSpc>
                <a:spcPct val="100000"/>
              </a:lnSpc>
            </a:pPr>
            <a:r>
              <a:rPr b="0" lang="es-ES" sz="1200" spc="-1" strike="noStrike">
                <a:solidFill>
                  <a:srgbClr val="555555"/>
                </a:solidFill>
                <a:latin typeface="Open Sans"/>
              </a:rPr>
              <a:t>El primer objetivo es configurar una página web HTML simple que sirva un formulario y una lista de mensajes. Vamos a utilizar el framework web Node.JS </a:t>
            </a:r>
            <a:r>
              <a:rPr b="0" lang="es-ES" sz="1200" spc="-1" strike="noStrike">
                <a:solidFill>
                  <a:srgbClr val="666666"/>
                </a:solidFill>
                <a:latin typeface="Source Code Pro"/>
              </a:rPr>
              <a:t>express</a:t>
            </a:r>
            <a:r>
              <a:rPr b="0" lang="es-ES" sz="1200" spc="-1" strike="noStrike">
                <a:solidFill>
                  <a:srgbClr val="555555"/>
                </a:solidFill>
                <a:latin typeface="Open Sans"/>
              </a:rPr>
              <a:t>para este fin. Asegúrese de que </a:t>
            </a:r>
            <a:r>
              <a:rPr b="0" lang="es-ES" sz="1200" spc="-1" strike="noStrike" u="sng">
                <a:solidFill>
                  <a:srgbClr val="0563c1"/>
                </a:solidFill>
                <a:uFillTx/>
                <a:latin typeface="Open Sans"/>
                <a:hlinkClick r:id="rId1"/>
              </a:rPr>
              <a:t>Node.JS</a:t>
            </a:r>
            <a:r>
              <a:rPr b="0" lang="es-ES" sz="1200" spc="-1" strike="noStrike">
                <a:solidFill>
                  <a:srgbClr val="555555"/>
                </a:solidFill>
                <a:latin typeface="Open Sans"/>
              </a:rPr>
              <a:t> está instalado.</a:t>
            </a:r>
            <a:r>
              <a:rPr b="0" lang="es-ES" sz="800" spc="-1" strike="noStrike">
                <a:solidFill>
                  <a:srgbClr val="000000"/>
                </a:solidFill>
                <a:latin typeface="Calibri"/>
              </a:rPr>
              <a:t> </a:t>
            </a:r>
            <a:endParaRPr b="0" lang="es-ES" sz="800" spc="-1" strike="noStrike">
              <a:latin typeface="Arial"/>
            </a:endParaRPr>
          </a:p>
        </p:txBody>
      </p:sp>
      <p:sp>
        <p:nvSpPr>
          <p:cNvPr id="1200" name="CustomShape 8"/>
          <p:cNvSpPr/>
          <p:nvPr/>
        </p:nvSpPr>
        <p:spPr>
          <a:xfrm flipV="1" rot="10800000">
            <a:off x="7232400" y="4425480"/>
            <a:ext cx="5082480" cy="547920"/>
          </a:xfrm>
          <a:prstGeom prst="rect">
            <a:avLst/>
          </a:prstGeom>
          <a:solidFill>
            <a:srgbClr val="ffc000"/>
          </a:solidFill>
          <a:ln w="12600">
            <a:solidFill>
              <a:srgbClr val="bc8e00"/>
            </a:solidFill>
            <a:miter/>
          </a:ln>
        </p:spPr>
        <p:style>
          <a:lnRef idx="0"/>
          <a:fillRef idx="0"/>
          <a:effectRef idx="0"/>
          <a:fontRef idx="minor"/>
        </p:style>
        <p:txBody>
          <a:bodyPr lIns="12600" rIns="12600" tIns="0" bIns="0" anchor="ctr">
            <a:spAutoFit/>
          </a:bodyPr>
          <a:p>
            <a:pPr>
              <a:lnSpc>
                <a:spcPct val="100000"/>
              </a:lnSpc>
            </a:pPr>
            <a:r>
              <a:rPr b="0" lang="es-ES" sz="1200" spc="-1" strike="noStrike">
                <a:solidFill>
                  <a:srgbClr val="555555"/>
                </a:solidFill>
                <a:latin typeface="Open Sans"/>
              </a:rPr>
              <a:t>Primero vamos a crear un </a:t>
            </a:r>
            <a:r>
              <a:rPr b="0" lang="es-ES" sz="1200" spc="-1" strike="noStrike">
                <a:solidFill>
                  <a:srgbClr val="666666"/>
                </a:solidFill>
                <a:latin typeface="Source Code Pro"/>
              </a:rPr>
              <a:t>package.json</a:t>
            </a:r>
            <a:r>
              <a:rPr b="0" lang="es-ES" sz="1200" spc="-1" strike="noStrike">
                <a:solidFill>
                  <a:srgbClr val="555555"/>
                </a:solidFill>
                <a:latin typeface="Open Sans"/>
              </a:rPr>
              <a:t>archivo de manifiesto que describe nuestro proyecto. Recomiendo que lo coloques en un directorio vacío dedicado (llamaré el mío </a:t>
            </a:r>
            <a:r>
              <a:rPr b="0" lang="es-ES" sz="1200" spc="-1" strike="noStrike">
                <a:solidFill>
                  <a:srgbClr val="666666"/>
                </a:solidFill>
                <a:latin typeface="Source Code Pro"/>
              </a:rPr>
              <a:t>chat-example</a:t>
            </a:r>
            <a:r>
              <a:rPr b="0" lang="es-ES" sz="1200" spc="-1" strike="noStrike">
                <a:solidFill>
                  <a:srgbClr val="555555"/>
                </a:solidFill>
                <a:latin typeface="Open Sans"/>
              </a:rPr>
              <a:t>).</a:t>
            </a:r>
            <a:r>
              <a:rPr b="0" lang="es-ES" sz="800" spc="-1" strike="noStrike">
                <a:solidFill>
                  <a:srgbClr val="000000"/>
                </a:solidFill>
                <a:latin typeface="Calibri"/>
              </a:rPr>
              <a:t> </a:t>
            </a:r>
            <a:endParaRPr b="0" lang="es-ES" sz="800" spc="-1" strike="noStrike">
              <a:latin typeface="Arial"/>
            </a:endParaRPr>
          </a:p>
        </p:txBody>
      </p:sp>
      <p:sp>
        <p:nvSpPr>
          <p:cNvPr id="1201" name="CustomShape 9"/>
          <p:cNvSpPr/>
          <p:nvPr/>
        </p:nvSpPr>
        <p:spPr>
          <a:xfrm>
            <a:off x="9117000" y="3062880"/>
            <a:ext cx="2545560" cy="851400"/>
          </a:xfrm>
          <a:prstGeom prst="doubleWave">
            <a:avLst>
              <a:gd name="adj1" fmla="val 6250"/>
              <a:gd name="adj2" fmla="val 0"/>
            </a:avLst>
          </a:prstGeom>
          <a:solidFill>
            <a:srgbClr val="000000"/>
          </a:solidFill>
          <a:ln w="12600">
            <a:solidFill>
              <a:srgbClr val="000000"/>
            </a:solidFill>
            <a:miter/>
          </a:ln>
        </p:spPr>
        <p:style>
          <a:lnRef idx="0"/>
          <a:fillRef idx="0"/>
          <a:effectRef idx="0"/>
          <a:fontRef idx="minor"/>
        </p:style>
        <p:txBody>
          <a:bodyPr lIns="90000" rIns="90000" tIns="45000" bIns="45000" anchor="ctr">
            <a:noAutofit/>
          </a:bodyPr>
          <a:p>
            <a:pPr algn="ctr">
              <a:lnSpc>
                <a:spcPct val="100000"/>
              </a:lnSpc>
            </a:pPr>
            <a:r>
              <a:rPr b="0" lang="es-ES" sz="1800" spc="-1" strike="noStrike">
                <a:solidFill>
                  <a:srgbClr val="ffffff"/>
                </a:solidFill>
                <a:latin typeface="Calibri"/>
              </a:rPr>
              <a:t>Otra opción para crear este archivo es:</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1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2"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1203" name="TextShape 2"/>
          <p:cNvSpPr txBox="1"/>
          <p:nvPr/>
        </p:nvSpPr>
        <p:spPr>
          <a:xfrm>
            <a:off x="7978680" y="5122080"/>
            <a:ext cx="3146400" cy="527400"/>
          </a:xfrm>
          <a:prstGeom prst="rect">
            <a:avLst/>
          </a:prstGeom>
          <a:solidFill>
            <a:srgbClr val="ffc000"/>
          </a:solidFill>
          <a:ln w="12600">
            <a:solidFill>
              <a:srgbClr val="bc8e00"/>
            </a:solidFill>
            <a:miter/>
          </a:ln>
        </p:spPr>
        <p:txBody>
          <a:bodyPr>
            <a:normAutofit/>
          </a:bodyPr>
          <a:p>
            <a:pPr marL="228600" indent="-228240">
              <a:lnSpc>
                <a:spcPct val="90000"/>
              </a:lnSpc>
              <a:spcBef>
                <a:spcPts val="1001"/>
              </a:spcBef>
              <a:buClr>
                <a:srgbClr val="000000"/>
              </a:buClr>
              <a:buFont typeface="Arial"/>
              <a:buChar char="•"/>
            </a:pPr>
            <a:r>
              <a:rPr b="0" lang="es-ES" sz="1200" spc="-1" strike="noStrike">
                <a:solidFill>
                  <a:srgbClr val="000000"/>
                </a:solidFill>
                <a:latin typeface="Calibri"/>
              </a:rPr>
              <a:t>Hacemos que el servidor http escuche en el puerto 3000.</a:t>
            </a:r>
            <a:endParaRPr b="0" lang="es-ES" sz="1200" spc="-1" strike="noStrike">
              <a:solidFill>
                <a:srgbClr val="000000"/>
              </a:solidFill>
              <a:latin typeface="Calibri"/>
            </a:endParaRPr>
          </a:p>
          <a:p>
            <a:endParaRPr b="0" lang="es-ES" sz="1200" spc="-1" strike="noStrike">
              <a:solidFill>
                <a:srgbClr val="000000"/>
              </a:solidFill>
              <a:latin typeface="Calibri"/>
            </a:endParaRPr>
          </a:p>
        </p:txBody>
      </p:sp>
      <p:sp>
        <p:nvSpPr>
          <p:cNvPr id="1204" name="CustomShape 3"/>
          <p:cNvSpPr/>
          <p:nvPr/>
        </p:nvSpPr>
        <p:spPr>
          <a:xfrm>
            <a:off x="2761200" y="324000"/>
            <a:ext cx="6526080" cy="365760"/>
          </a:xfrm>
          <a:prstGeom prst="rect">
            <a:avLst/>
          </a:prstGeom>
          <a:solidFill>
            <a:srgbClr val="ffc000"/>
          </a:solidFill>
          <a:ln w="12600">
            <a:solidFill>
              <a:srgbClr val="bc8e00"/>
            </a:solidFill>
            <a:miter/>
          </a:ln>
        </p:spPr>
        <p:style>
          <a:lnRef idx="0"/>
          <a:fillRef idx="0"/>
          <a:effectRef idx="0"/>
          <a:fontRef idx="minor"/>
        </p:style>
        <p:txBody>
          <a:bodyPr lIns="12600" rIns="12600" tIns="0" bIns="0" anchor="ctr">
            <a:spAutoFit/>
          </a:bodyPr>
          <a:p>
            <a:pPr>
              <a:lnSpc>
                <a:spcPct val="100000"/>
              </a:lnSpc>
            </a:pPr>
            <a:r>
              <a:rPr b="0" lang="es-ES" sz="1200" spc="-1" strike="noStrike">
                <a:solidFill>
                  <a:srgbClr val="000000"/>
                </a:solidFill>
                <a:latin typeface="Open Sans"/>
              </a:rPr>
              <a:t>Ahora, para rellenar fácilmente </a:t>
            </a:r>
            <a:r>
              <a:rPr b="0" lang="es-ES" sz="1200" spc="-1" strike="noStrike">
                <a:solidFill>
                  <a:srgbClr val="000000"/>
                </a:solidFill>
                <a:latin typeface="Source Code Pro"/>
              </a:rPr>
              <a:t>dependencies </a:t>
            </a:r>
            <a:r>
              <a:rPr b="0" lang="es-ES" sz="1200" spc="-1" strike="noStrike">
                <a:solidFill>
                  <a:srgbClr val="000000"/>
                </a:solidFill>
                <a:latin typeface="Open Sans"/>
              </a:rPr>
              <a:t>con las cosas que necesitamos, usaremos </a:t>
            </a:r>
            <a:r>
              <a:rPr b="0" lang="es-ES" sz="1200" spc="-1" strike="noStrike">
                <a:solidFill>
                  <a:srgbClr val="000000"/>
                </a:solidFill>
                <a:latin typeface="Source Code Pro"/>
              </a:rPr>
              <a:t>npm install --save</a:t>
            </a:r>
            <a:r>
              <a:rPr b="0" lang="es-ES" sz="1200" spc="-1" strike="noStrike">
                <a:solidFill>
                  <a:srgbClr val="000000"/>
                </a:solidFill>
                <a:latin typeface="Open Sans"/>
              </a:rPr>
              <a:t>:</a:t>
            </a:r>
            <a:r>
              <a:rPr b="0" lang="es-ES" sz="800" spc="-1" strike="noStrike">
                <a:solidFill>
                  <a:srgbClr val="000000"/>
                </a:solidFill>
                <a:latin typeface="Calibri"/>
              </a:rPr>
              <a:t> </a:t>
            </a:r>
            <a:endParaRPr b="0" lang="es-ES" sz="800" spc="-1" strike="noStrike">
              <a:latin typeface="Arial"/>
            </a:endParaRPr>
          </a:p>
        </p:txBody>
      </p:sp>
      <p:sp>
        <p:nvSpPr>
          <p:cNvPr id="1205" name="CustomShape 4"/>
          <p:cNvSpPr/>
          <p:nvPr/>
        </p:nvSpPr>
        <p:spPr>
          <a:xfrm>
            <a:off x="2097720" y="1388520"/>
            <a:ext cx="7009920" cy="365760"/>
          </a:xfrm>
          <a:prstGeom prst="rect">
            <a:avLst/>
          </a:prstGeom>
          <a:solidFill>
            <a:srgbClr val="ffc000"/>
          </a:solidFill>
          <a:ln w="12600">
            <a:solidFill>
              <a:srgbClr val="bc8e00"/>
            </a:solidFill>
            <a:miter/>
          </a:ln>
        </p:spPr>
        <p:style>
          <a:lnRef idx="0"/>
          <a:fillRef idx="0"/>
          <a:effectRef idx="0"/>
          <a:fontRef idx="minor"/>
        </p:style>
        <p:txBody>
          <a:bodyPr lIns="12600" rIns="12600" tIns="0" bIns="0" anchor="ctr">
            <a:spAutoFit/>
          </a:bodyPr>
          <a:p>
            <a:pPr>
              <a:lnSpc>
                <a:spcPct val="100000"/>
              </a:lnSpc>
            </a:pPr>
            <a:r>
              <a:rPr b="0" lang="es-ES" sz="1200" spc="-1" strike="noStrike">
                <a:solidFill>
                  <a:srgbClr val="000000"/>
                </a:solidFill>
                <a:latin typeface="Open Sans"/>
              </a:rPr>
              <a:t>Ahora que Express está instalado, podemos crear un </a:t>
            </a:r>
            <a:r>
              <a:rPr b="0" lang="es-ES" sz="1200" spc="-1" strike="noStrike">
                <a:solidFill>
                  <a:srgbClr val="000000"/>
                </a:solidFill>
                <a:latin typeface="Source Code Pro"/>
              </a:rPr>
              <a:t>index.js</a:t>
            </a:r>
            <a:r>
              <a:rPr b="0" lang="es-ES" sz="1200" spc="-1" strike="noStrike">
                <a:solidFill>
                  <a:srgbClr val="000000"/>
                </a:solidFill>
                <a:latin typeface="Open Sans"/>
              </a:rPr>
              <a:t>archivo que configurará nuestra aplicación.</a:t>
            </a:r>
            <a:r>
              <a:rPr b="0" lang="es-ES" sz="800" spc="-1" strike="noStrike">
                <a:solidFill>
                  <a:srgbClr val="000000"/>
                </a:solidFill>
                <a:latin typeface="Calibri"/>
              </a:rPr>
              <a:t> </a:t>
            </a:r>
            <a:endParaRPr b="0" lang="es-ES" sz="800" spc="-1" strike="noStrike">
              <a:latin typeface="Arial"/>
            </a:endParaRPr>
          </a:p>
        </p:txBody>
      </p:sp>
      <p:sp>
        <p:nvSpPr>
          <p:cNvPr id="1206" name="CustomShape 5"/>
          <p:cNvSpPr/>
          <p:nvPr/>
        </p:nvSpPr>
        <p:spPr>
          <a:xfrm>
            <a:off x="3603960" y="4099320"/>
            <a:ext cx="3406320" cy="501840"/>
          </a:xfrm>
          <a:prstGeom prst="doubleWave">
            <a:avLst>
              <a:gd name="adj1" fmla="val 6250"/>
              <a:gd name="adj2" fmla="val 0"/>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Esto se traduce en lo siguiente:</a:t>
            </a:r>
            <a:endParaRPr b="0" lang="es-ES" sz="1200" spc="-1" strike="noStrike">
              <a:latin typeface="Arial"/>
            </a:endParaRPr>
          </a:p>
        </p:txBody>
      </p:sp>
      <p:sp>
        <p:nvSpPr>
          <p:cNvPr id="1207" name="CustomShape 6"/>
          <p:cNvSpPr/>
          <p:nvPr/>
        </p:nvSpPr>
        <p:spPr>
          <a:xfrm>
            <a:off x="331560" y="4837320"/>
            <a:ext cx="4024800" cy="1096920"/>
          </a:xfrm>
          <a:prstGeom prst="rect">
            <a:avLst/>
          </a:prstGeom>
          <a:solidFill>
            <a:srgbClr val="ffc000"/>
          </a:solidFill>
          <a:ln w="12600">
            <a:solidFill>
              <a:srgbClr val="bc8e00"/>
            </a:solidFill>
            <a:miter/>
          </a:ln>
        </p:spPr>
        <p:style>
          <a:lnRef idx="0"/>
          <a:fillRef idx="0"/>
          <a:effectRef idx="0"/>
          <a:fontRef idx="minor"/>
        </p:style>
        <p:txBody>
          <a:bodyPr lIns="12600" rIns="12600" tIns="0" bIns="0" anchor="ctr">
            <a:spAutoFit/>
          </a:bodyPr>
          <a:p>
            <a:pPr>
              <a:lnSpc>
                <a:spcPct val="100000"/>
              </a:lnSpc>
            </a:pPr>
            <a:endParaRPr b="0" lang="es-ES" sz="1800" spc="-1" strike="noStrike">
              <a:latin typeface="Arial"/>
            </a:endParaRPr>
          </a:p>
          <a:p>
            <a:pPr>
              <a:lnSpc>
                <a:spcPct val="100000"/>
              </a:lnSpc>
              <a:buClr>
                <a:srgbClr val="000000"/>
              </a:buClr>
              <a:buFont typeface="Symbol" charset="2"/>
              <a:buChar char=""/>
            </a:pPr>
            <a:r>
              <a:rPr b="0" lang="es-ES" sz="1200" spc="-1" strike="noStrike">
                <a:solidFill>
                  <a:srgbClr val="000000"/>
                </a:solidFill>
                <a:latin typeface="Open Sans"/>
              </a:rPr>
              <a:t>Express se inicializa </a:t>
            </a:r>
            <a:r>
              <a:rPr b="0" lang="es-ES" sz="1000" spc="-1" strike="noStrike">
                <a:solidFill>
                  <a:srgbClr val="000000"/>
                </a:solidFill>
                <a:latin typeface="Source Code Pro"/>
              </a:rPr>
              <a:t>app</a:t>
            </a:r>
            <a:r>
              <a:rPr b="0" lang="es-ES" sz="1200" spc="-1" strike="noStrike">
                <a:solidFill>
                  <a:srgbClr val="000000"/>
                </a:solidFill>
                <a:latin typeface="Open Sans"/>
              </a:rPr>
              <a:t>para ser un controlador de funciones que puede suministrar a un servidor HTTP (como se ve en la línea 2).</a:t>
            </a:r>
            <a:endParaRPr b="0" lang="es-ES" sz="1200" spc="-1" strike="noStrike">
              <a:latin typeface="Arial"/>
            </a:endParaRPr>
          </a:p>
          <a:p>
            <a:pPr>
              <a:lnSpc>
                <a:spcPct val="100000"/>
              </a:lnSpc>
            </a:pPr>
            <a:endParaRPr b="0" lang="es-ES" sz="1200" spc="-1" strike="noStrike">
              <a:latin typeface="Arial"/>
            </a:endParaRPr>
          </a:p>
        </p:txBody>
      </p:sp>
      <p:sp>
        <p:nvSpPr>
          <p:cNvPr id="1208" name="CustomShape 7"/>
          <p:cNvSpPr/>
          <p:nvPr/>
        </p:nvSpPr>
        <p:spPr>
          <a:xfrm>
            <a:off x="4652640" y="4837320"/>
            <a:ext cx="3182040" cy="1096920"/>
          </a:xfrm>
          <a:prstGeom prst="rect">
            <a:avLst/>
          </a:prstGeom>
          <a:solidFill>
            <a:srgbClr val="ffc000"/>
          </a:solidFill>
          <a:ln w="12600">
            <a:solidFill>
              <a:srgbClr val="bc8e00"/>
            </a:solidFill>
            <a:miter/>
          </a:ln>
        </p:spPr>
        <p:style>
          <a:lnRef idx="0"/>
          <a:fillRef idx="0"/>
          <a:effectRef idx="0"/>
          <a:fontRef idx="minor"/>
        </p:style>
        <p:txBody>
          <a:bodyPr lIns="12600" rIns="12600" tIns="0" bIns="0" anchor="ctr">
            <a:spAutoFit/>
          </a:bodyPr>
          <a:p>
            <a:pPr>
              <a:lnSpc>
                <a:spcPct val="100000"/>
              </a:lnSpc>
            </a:pPr>
            <a:endParaRPr b="0" lang="es-ES" sz="1800" spc="-1" strike="noStrike">
              <a:latin typeface="Arial"/>
            </a:endParaRPr>
          </a:p>
          <a:p>
            <a:pPr>
              <a:lnSpc>
                <a:spcPct val="100000"/>
              </a:lnSpc>
              <a:buClr>
                <a:srgbClr val="000000"/>
              </a:buClr>
              <a:buFont typeface="Symbol" charset="2"/>
              <a:buChar char=""/>
            </a:pPr>
            <a:r>
              <a:rPr b="0" lang="es-ES" sz="1200" spc="-1" strike="noStrike">
                <a:solidFill>
                  <a:srgbClr val="000000"/>
                </a:solidFill>
                <a:latin typeface="Open Sans"/>
              </a:rPr>
              <a:t>Definimos un controlador de ruta </a:t>
            </a:r>
            <a:r>
              <a:rPr b="0" lang="es-ES" sz="1000" spc="-1" strike="noStrike">
                <a:solidFill>
                  <a:srgbClr val="000000"/>
                </a:solidFill>
                <a:latin typeface="Source Code Pro"/>
              </a:rPr>
              <a:t>/</a:t>
            </a:r>
            <a:r>
              <a:rPr b="0" lang="es-ES" sz="1200" spc="-1" strike="noStrike">
                <a:solidFill>
                  <a:srgbClr val="000000"/>
                </a:solidFill>
                <a:latin typeface="Open Sans"/>
              </a:rPr>
              <a:t>que recibe llamadas cuando ingresamos a nuestro sitio web.</a:t>
            </a:r>
            <a:endParaRPr b="0" lang="es-ES" sz="1200" spc="-1" strike="noStrike">
              <a:latin typeface="Arial"/>
            </a:endParaRPr>
          </a:p>
          <a:p>
            <a:pPr>
              <a:lnSpc>
                <a:spcPct val="100000"/>
              </a:lnSpc>
            </a:pPr>
            <a:endParaRPr b="0" lang="es-ES" sz="1200" spc="-1" strike="noStrike">
              <a:latin typeface="Arial"/>
            </a:endParaRPr>
          </a:p>
        </p:txBody>
      </p:sp>
      <p:sp>
        <p:nvSpPr>
          <p:cNvPr id="1209" name="CustomShape 8"/>
          <p:cNvSpPr/>
          <p:nvPr/>
        </p:nvSpPr>
        <p:spPr>
          <a:xfrm>
            <a:off x="331560" y="58320"/>
            <a:ext cx="3603600" cy="183240"/>
          </a:xfrm>
          <a:prstGeom prst="rect">
            <a:avLst/>
          </a:prstGeom>
          <a:solidFill>
            <a:srgbClr val="ffc000"/>
          </a:solidFill>
          <a:ln w="12600">
            <a:solidFill>
              <a:srgbClr val="bc8e00"/>
            </a:solidFill>
            <a:miter/>
          </a:ln>
        </p:spPr>
        <p:style>
          <a:lnRef idx="0"/>
          <a:fillRef idx="0"/>
          <a:effectRef idx="0"/>
          <a:fontRef idx="minor"/>
        </p:style>
        <p:txBody>
          <a:bodyPr lIns="12600" rIns="12600" tIns="0" bIns="0" anchor="ctr">
            <a:spAutoFit/>
          </a:bodyPr>
          <a:p>
            <a:pPr>
              <a:lnSpc>
                <a:spcPct val="100000"/>
              </a:lnSpc>
            </a:pPr>
            <a:r>
              <a:rPr b="0" lang="es-ES" sz="1200" spc="-1" strike="noStrike">
                <a:solidFill>
                  <a:srgbClr val="000000"/>
                </a:solidFill>
                <a:latin typeface="Open Sans"/>
              </a:rPr>
              <a:t>Si corres </a:t>
            </a:r>
            <a:r>
              <a:rPr b="0" lang="es-ES" sz="1200" spc="-1" strike="noStrike">
                <a:solidFill>
                  <a:srgbClr val="000000"/>
                </a:solidFill>
                <a:latin typeface="Source Code Pro"/>
              </a:rPr>
              <a:t>node index.js</a:t>
            </a:r>
            <a:r>
              <a:rPr b="0" lang="es-ES" sz="1200" spc="-1" strike="noStrike">
                <a:solidFill>
                  <a:srgbClr val="000000"/>
                </a:solidFill>
                <a:latin typeface="Open Sans"/>
              </a:rPr>
              <a:t>deberías ver lo siguiente:</a:t>
            </a:r>
            <a:r>
              <a:rPr b="0" lang="es-ES" sz="800" spc="-1" strike="noStrike">
                <a:solidFill>
                  <a:srgbClr val="000000"/>
                </a:solidFill>
                <a:latin typeface="Calibri"/>
              </a:rPr>
              <a:t> </a:t>
            </a:r>
            <a:endParaRPr b="0" lang="es-ES" sz="800" spc="-1" strike="noStrike">
              <a:latin typeface="Arial"/>
            </a:endParaRPr>
          </a:p>
        </p:txBody>
      </p:sp>
    </p:spTree>
  </p:cSld>
  <mc:AlternateContent>
    <mc:Choice Requires="p14">
      <p:transition spd="slow" p14:dur="2000"/>
    </mc:Choice>
    <mc:Fallback>
      <p:transition spd="slow"/>
    </mc:Fallback>
  </mc:AlternateContent>
</p:sld>
</file>

<file path=ppt/slides/slide1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0"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1211" name="CustomShape 2"/>
          <p:cNvSpPr/>
          <p:nvPr/>
        </p:nvSpPr>
        <p:spPr>
          <a:xfrm>
            <a:off x="3702600" y="208800"/>
            <a:ext cx="3603600" cy="364320"/>
          </a:xfrm>
          <a:prstGeom prst="rect">
            <a:avLst/>
          </a:prstGeom>
          <a:solidFill>
            <a:srgbClr val="ffc000"/>
          </a:solidFill>
          <a:ln w="19080">
            <a:solidFill>
              <a:srgbClr val="ffffff"/>
            </a:solidFill>
            <a:miter/>
          </a:ln>
        </p:spPr>
        <p:style>
          <a:lnRef idx="0"/>
          <a:fillRef idx="0"/>
          <a:effectRef idx="0"/>
          <a:fontRef idx="minor"/>
        </p:style>
        <p:txBody>
          <a:bodyPr lIns="12600" rIns="12600" tIns="0" bIns="0" anchor="ctr">
            <a:spAutoFit/>
          </a:bodyPr>
          <a:p>
            <a:pPr>
              <a:lnSpc>
                <a:spcPct val="100000"/>
              </a:lnSpc>
            </a:pPr>
            <a:r>
              <a:rPr b="0" lang="es-ES" sz="1200" spc="-1" strike="noStrike">
                <a:solidFill>
                  <a:srgbClr val="000000"/>
                </a:solidFill>
                <a:latin typeface="Open Sans"/>
              </a:rPr>
              <a:t>Si corres </a:t>
            </a:r>
            <a:r>
              <a:rPr b="0" lang="es-ES" sz="1200" spc="-1" strike="noStrike">
                <a:solidFill>
                  <a:srgbClr val="000000"/>
                </a:solidFill>
                <a:latin typeface="Source Code Pro"/>
              </a:rPr>
              <a:t>node index.js </a:t>
            </a:r>
            <a:r>
              <a:rPr b="0" lang="es-ES" sz="1200" spc="-1" strike="noStrike">
                <a:solidFill>
                  <a:srgbClr val="000000"/>
                </a:solidFill>
                <a:latin typeface="Open Sans"/>
              </a:rPr>
              <a:t>deberías ver lo siguiente:</a:t>
            </a:r>
            <a:r>
              <a:rPr b="0" lang="es-ES" sz="800" spc="-1" strike="noStrike">
                <a:solidFill>
                  <a:srgbClr val="000000"/>
                </a:solidFill>
                <a:latin typeface="Calibri"/>
              </a:rPr>
              <a:t> </a:t>
            </a:r>
            <a:endParaRPr b="0" lang="es-ES" sz="800" spc="-1" strike="noStrike">
              <a:latin typeface="Arial"/>
            </a:endParaRPr>
          </a:p>
        </p:txBody>
      </p:sp>
      <p:sp>
        <p:nvSpPr>
          <p:cNvPr id="1212" name="TextShape 3"/>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1213" name="CustomShape 4"/>
          <p:cNvSpPr/>
          <p:nvPr/>
        </p:nvSpPr>
        <p:spPr>
          <a:xfrm>
            <a:off x="3393000" y="3228840"/>
            <a:ext cx="4168080" cy="183240"/>
          </a:xfrm>
          <a:prstGeom prst="rect">
            <a:avLst/>
          </a:prstGeom>
          <a:solidFill>
            <a:srgbClr val="eeeeee"/>
          </a:solidFill>
          <a:ln>
            <a:noFill/>
          </a:ln>
        </p:spPr>
        <p:style>
          <a:lnRef idx="0"/>
          <a:fillRef idx="0"/>
          <a:effectRef idx="0"/>
          <a:fontRef idx="minor"/>
        </p:style>
        <p:txBody>
          <a:bodyPr lIns="12600" rIns="12600" tIns="0" bIns="0" anchor="ctr">
            <a:spAutoFit/>
          </a:bodyPr>
          <a:p>
            <a:pPr>
              <a:lnSpc>
                <a:spcPct val="100000"/>
              </a:lnSpc>
            </a:pPr>
            <a:r>
              <a:rPr b="0" lang="es-ES" sz="1200" spc="-1" strike="noStrike">
                <a:solidFill>
                  <a:srgbClr val="555555"/>
                </a:solidFill>
                <a:latin typeface="Open Sans"/>
              </a:rPr>
              <a:t>Y si apuntas tu navegador a </a:t>
            </a:r>
            <a:r>
              <a:rPr b="0" lang="es-ES" sz="1200" spc="-1" strike="noStrike">
                <a:solidFill>
                  <a:srgbClr val="666666"/>
                </a:solidFill>
                <a:latin typeface="Source Code Pro"/>
              </a:rPr>
              <a:t>http://localhost:3000</a:t>
            </a:r>
            <a:r>
              <a:rPr b="0" lang="es-ES" sz="1200" spc="-1" strike="noStrike">
                <a:solidFill>
                  <a:srgbClr val="555555"/>
                </a:solidFill>
                <a:latin typeface="Open Sans"/>
              </a:rPr>
              <a:t>:</a:t>
            </a:r>
            <a:r>
              <a:rPr b="0" lang="es-ES" sz="800" spc="-1" strike="noStrike">
                <a:solidFill>
                  <a:srgbClr val="000000"/>
                </a:solidFill>
                <a:latin typeface="Calibri"/>
              </a:rPr>
              <a:t> </a:t>
            </a:r>
            <a:endParaRPr b="0" lang="es-ES" sz="800" spc="-1" strike="noStrike">
              <a:latin typeface="Arial"/>
            </a:endParaRPr>
          </a:p>
        </p:txBody>
      </p:sp>
    </p:spTree>
  </p:cSld>
  <mc:AlternateContent>
    <mc:Choice Requires="p14">
      <p:transition spd="slow" p14:dur="2000"/>
    </mc:Choice>
    <mc:Fallback>
      <p:transition spd="slow"/>
    </mc:Fallback>
  </mc:AlternateContent>
</p:sld>
</file>

<file path=ppt/slides/slide1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4"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1215"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1216" name="CustomShape 3"/>
          <p:cNvSpPr/>
          <p:nvPr/>
        </p:nvSpPr>
        <p:spPr>
          <a:xfrm>
            <a:off x="3397680" y="170640"/>
            <a:ext cx="4302720" cy="411840"/>
          </a:xfrm>
          <a:prstGeom prst="flowChartDecision">
            <a:avLst/>
          </a:prstGeom>
          <a:solidFill>
            <a:srgbClr val="000000"/>
          </a:solidFill>
          <a:ln w="12600">
            <a:solidFill>
              <a:srgbClr val="000000"/>
            </a:solidFill>
            <a:miter/>
          </a:ln>
        </p:spPr>
        <p:style>
          <a:lnRef idx="0"/>
          <a:fillRef idx="0"/>
          <a:effectRef idx="0"/>
          <a:fontRef idx="minor"/>
        </p:style>
        <p:txBody>
          <a:bodyPr lIns="90000" rIns="90000" tIns="45000" bIns="45000" anchor="ctr">
            <a:noAutofit/>
          </a:bodyPr>
          <a:p>
            <a:pPr>
              <a:lnSpc>
                <a:spcPct val="100000"/>
              </a:lnSpc>
            </a:pPr>
            <a:r>
              <a:rPr b="0" lang="es-ES" sz="1800" spc="-1" strike="noStrike">
                <a:solidFill>
                  <a:srgbClr val="53575c"/>
                </a:solidFill>
                <a:latin typeface="Calibri"/>
              </a:rPr>
              <a:t>Sirviendo HTML</a:t>
            </a:r>
            <a:endParaRPr b="0" lang="es-ES" sz="1800" spc="-1" strike="noStrike">
              <a:latin typeface="Arial"/>
            </a:endParaRPr>
          </a:p>
        </p:txBody>
      </p:sp>
      <p:sp>
        <p:nvSpPr>
          <p:cNvPr id="1217" name="CustomShape 4"/>
          <p:cNvSpPr/>
          <p:nvPr/>
        </p:nvSpPr>
        <p:spPr>
          <a:xfrm flipV="1" rot="10800000">
            <a:off x="9233640" y="1241280"/>
            <a:ext cx="6945480" cy="547920"/>
          </a:xfrm>
          <a:prstGeom prst="rect">
            <a:avLst/>
          </a:prstGeom>
          <a:solidFill>
            <a:srgbClr val="ffc000"/>
          </a:solidFill>
          <a:ln w="12600">
            <a:solidFill>
              <a:srgbClr val="bc8e00"/>
            </a:solidFill>
            <a:miter/>
          </a:ln>
        </p:spPr>
        <p:style>
          <a:lnRef idx="0"/>
          <a:fillRef idx="0"/>
          <a:effectRef idx="0"/>
          <a:fontRef idx="minor"/>
        </p:style>
        <p:txBody>
          <a:bodyPr lIns="12600" rIns="12600" tIns="0" bIns="0" anchor="ctr">
            <a:spAutoFit/>
          </a:bodyPr>
          <a:p>
            <a:pPr>
              <a:lnSpc>
                <a:spcPct val="100000"/>
              </a:lnSpc>
            </a:pPr>
            <a:r>
              <a:rPr b="0" lang="es-ES" sz="1200" spc="-1" strike="noStrike">
                <a:solidFill>
                  <a:srgbClr val="000000"/>
                </a:solidFill>
                <a:latin typeface="Open Sans"/>
              </a:rPr>
              <a:t>Hasta ahora </a:t>
            </a:r>
            <a:r>
              <a:rPr b="0" lang="es-ES" sz="1200" spc="-1" strike="noStrike">
                <a:solidFill>
                  <a:srgbClr val="000000"/>
                </a:solidFill>
                <a:latin typeface="Source Code Pro"/>
              </a:rPr>
              <a:t>index.js</a:t>
            </a:r>
            <a:r>
              <a:rPr b="0" lang="es-ES" sz="1200" spc="-1" strike="noStrike">
                <a:solidFill>
                  <a:srgbClr val="000000"/>
                </a:solidFill>
                <a:latin typeface="Open Sans"/>
              </a:rPr>
              <a:t>estamos llamando </a:t>
            </a:r>
            <a:r>
              <a:rPr b="0" lang="es-ES" sz="1200" spc="-1" strike="noStrike">
                <a:solidFill>
                  <a:srgbClr val="000000"/>
                </a:solidFill>
                <a:latin typeface="Source Code Pro"/>
              </a:rPr>
              <a:t>res.send</a:t>
            </a:r>
            <a:r>
              <a:rPr b="0" lang="es-ES" sz="1200" spc="-1" strike="noStrike">
                <a:solidFill>
                  <a:srgbClr val="000000"/>
                </a:solidFill>
                <a:latin typeface="Open Sans"/>
              </a:rPr>
              <a:t>y le pasamos una cadena HTML. Nuestro código parecería muy confuso si solo colocáramos el HTML de toda nuestra aplicación allí. En su lugar, vamos a crear un </a:t>
            </a:r>
            <a:r>
              <a:rPr b="0" lang="es-ES" sz="1200" spc="-1" strike="noStrike">
                <a:solidFill>
                  <a:srgbClr val="000000"/>
                </a:solidFill>
                <a:latin typeface="Source Code Pro"/>
              </a:rPr>
              <a:t>index.html</a:t>
            </a:r>
            <a:r>
              <a:rPr b="0" lang="es-ES" sz="1200" spc="-1" strike="noStrike">
                <a:solidFill>
                  <a:srgbClr val="000000"/>
                </a:solidFill>
                <a:latin typeface="Open Sans"/>
              </a:rPr>
              <a:t>archivo y servirlo.</a:t>
            </a:r>
            <a:r>
              <a:rPr b="0" lang="es-ES" sz="800" spc="-1" strike="noStrike">
                <a:solidFill>
                  <a:srgbClr val="000000"/>
                </a:solidFill>
                <a:latin typeface="Calibri"/>
              </a:rPr>
              <a:t> </a:t>
            </a:r>
            <a:endParaRPr b="0" lang="es-ES" sz="800" spc="-1" strike="noStrike">
              <a:latin typeface="Arial"/>
            </a:endParaRPr>
          </a:p>
        </p:txBody>
      </p:sp>
      <p:sp>
        <p:nvSpPr>
          <p:cNvPr id="1218" name="CustomShape 5"/>
          <p:cNvSpPr/>
          <p:nvPr/>
        </p:nvSpPr>
        <p:spPr>
          <a:xfrm>
            <a:off x="2559600" y="1390680"/>
            <a:ext cx="5979240" cy="183240"/>
          </a:xfrm>
          <a:prstGeom prst="rect">
            <a:avLst/>
          </a:prstGeom>
          <a:solidFill>
            <a:srgbClr val="ffc000"/>
          </a:solidFill>
          <a:ln w="12600">
            <a:solidFill>
              <a:srgbClr val="bc8e00"/>
            </a:solidFill>
            <a:miter/>
          </a:ln>
        </p:spPr>
        <p:style>
          <a:lnRef idx="0"/>
          <a:fillRef idx="0"/>
          <a:effectRef idx="0"/>
          <a:fontRef idx="minor"/>
        </p:style>
        <p:txBody>
          <a:bodyPr lIns="12600" rIns="12600" tIns="0" bIns="0" anchor="ctr">
            <a:spAutoFit/>
          </a:bodyPr>
          <a:p>
            <a:pPr>
              <a:lnSpc>
                <a:spcPct val="100000"/>
              </a:lnSpc>
            </a:pPr>
            <a:r>
              <a:rPr b="0" lang="es-ES" sz="1200" spc="-1" strike="noStrike">
                <a:solidFill>
                  <a:srgbClr val="000000"/>
                </a:solidFill>
                <a:latin typeface="Open Sans"/>
              </a:rPr>
              <a:t>Vamos a refactorizar nuestro controlador de ruta para usar </a:t>
            </a:r>
            <a:r>
              <a:rPr b="0" lang="es-ES" sz="1200" spc="-1" strike="noStrike">
                <a:solidFill>
                  <a:srgbClr val="000000"/>
                </a:solidFill>
                <a:latin typeface="Source Code Pro"/>
              </a:rPr>
              <a:t>sendFile</a:t>
            </a:r>
            <a:r>
              <a:rPr b="0" lang="es-ES" sz="1200" spc="-1" strike="noStrike">
                <a:solidFill>
                  <a:srgbClr val="000000"/>
                </a:solidFill>
                <a:latin typeface="Open Sans"/>
              </a:rPr>
              <a:t>en su lugar:</a:t>
            </a:r>
            <a:r>
              <a:rPr b="0" lang="es-ES" sz="800" spc="-1" strike="noStrike">
                <a:solidFill>
                  <a:srgbClr val="000000"/>
                </a:solidFill>
                <a:latin typeface="Calibri"/>
              </a:rPr>
              <a:t> </a:t>
            </a:r>
            <a:endParaRPr b="0" lang="es-ES" sz="800" spc="-1" strike="noStrike">
              <a:latin typeface="Arial"/>
            </a:endParaRPr>
          </a:p>
        </p:txBody>
      </p:sp>
      <p:sp>
        <p:nvSpPr>
          <p:cNvPr id="1219" name="CustomShape 6"/>
          <p:cNvSpPr/>
          <p:nvPr/>
        </p:nvSpPr>
        <p:spPr>
          <a:xfrm>
            <a:off x="367560" y="3723840"/>
            <a:ext cx="3245040" cy="183240"/>
          </a:xfrm>
          <a:prstGeom prst="rect">
            <a:avLst/>
          </a:prstGeom>
          <a:solidFill>
            <a:srgbClr val="ffc000"/>
          </a:solidFill>
          <a:ln w="12600">
            <a:solidFill>
              <a:srgbClr val="bc8e00"/>
            </a:solidFill>
            <a:miter/>
          </a:ln>
        </p:spPr>
        <p:style>
          <a:lnRef idx="0"/>
          <a:fillRef idx="0"/>
          <a:effectRef idx="0"/>
          <a:fontRef idx="minor"/>
        </p:style>
        <p:txBody>
          <a:bodyPr lIns="12600" rIns="12600" tIns="0" bIns="0" anchor="ctr">
            <a:spAutoFit/>
          </a:bodyPr>
          <a:p>
            <a:pPr>
              <a:lnSpc>
                <a:spcPct val="100000"/>
              </a:lnSpc>
            </a:pPr>
            <a:r>
              <a:rPr b="0" lang="es-ES" sz="1200" spc="-1" strike="noStrike">
                <a:solidFill>
                  <a:srgbClr val="000000"/>
                </a:solidFill>
                <a:latin typeface="Open Sans"/>
              </a:rPr>
              <a:t>Y rellene </a:t>
            </a:r>
            <a:r>
              <a:rPr b="0" lang="es-ES" sz="1200" spc="-1" strike="noStrike">
                <a:solidFill>
                  <a:srgbClr val="000000"/>
                </a:solidFill>
                <a:latin typeface="Source Code Pro"/>
              </a:rPr>
              <a:t>index.html</a:t>
            </a:r>
            <a:r>
              <a:rPr b="0" lang="es-ES" sz="1200" spc="-1" strike="noStrike">
                <a:solidFill>
                  <a:srgbClr val="000000"/>
                </a:solidFill>
                <a:latin typeface="Open Sans"/>
              </a:rPr>
              <a:t>con lo siguiente:</a:t>
            </a:r>
            <a:r>
              <a:rPr b="0" lang="es-ES" sz="800" spc="-1" strike="noStrike">
                <a:solidFill>
                  <a:srgbClr val="000000"/>
                </a:solidFill>
                <a:latin typeface="Calibri"/>
              </a:rPr>
              <a:t> </a:t>
            </a:r>
            <a:endParaRPr b="0" lang="es-ES" sz="800" spc="-1" strike="noStrike">
              <a:latin typeface="Arial"/>
            </a:endParaRPr>
          </a:p>
        </p:txBody>
      </p:sp>
    </p:spTree>
  </p:cSld>
  <mc:AlternateContent>
    <mc:Choice Requires="p14">
      <p:transition spd="slow" p14:dur="2000"/>
    </mc:Choice>
    <mc:Fallback>
      <p:transition spd="slow"/>
    </mc:Fallback>
  </mc:AlternateContent>
</p:sld>
</file>

<file path=ppt/slides/slide1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0"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1221"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1222" name="CustomShape 3"/>
          <p:cNvSpPr/>
          <p:nvPr/>
        </p:nvSpPr>
        <p:spPr>
          <a:xfrm>
            <a:off x="2357640" y="439920"/>
            <a:ext cx="6759000" cy="365760"/>
          </a:xfrm>
          <a:prstGeom prst="rect">
            <a:avLst/>
          </a:prstGeom>
          <a:solidFill>
            <a:srgbClr val="ffc000"/>
          </a:solidFill>
          <a:ln w="12600">
            <a:solidFill>
              <a:srgbClr val="bc8e00"/>
            </a:solidFill>
            <a:miter/>
          </a:ln>
        </p:spPr>
        <p:style>
          <a:lnRef idx="0"/>
          <a:fillRef idx="0"/>
          <a:effectRef idx="0"/>
          <a:fontRef idx="minor"/>
        </p:style>
        <p:txBody>
          <a:bodyPr lIns="12600" rIns="12600" tIns="0" bIns="0" anchor="ctr">
            <a:spAutoFit/>
          </a:bodyPr>
          <a:p>
            <a:pPr>
              <a:lnSpc>
                <a:spcPct val="100000"/>
              </a:lnSpc>
            </a:pPr>
            <a:r>
              <a:rPr b="0" lang="es-ES" sz="1200" spc="-1" strike="noStrike">
                <a:solidFill>
                  <a:srgbClr val="000000"/>
                </a:solidFill>
                <a:latin typeface="Open Sans"/>
              </a:rPr>
              <a:t>Si reinicia el proceso (presionando Control + C y </a:t>
            </a:r>
            <a:r>
              <a:rPr b="0" lang="es-ES" sz="1200" spc="-1" strike="noStrike">
                <a:solidFill>
                  <a:srgbClr val="000000"/>
                </a:solidFill>
                <a:latin typeface="Source Code Pro"/>
              </a:rPr>
              <a:t>node index</a:t>
            </a:r>
            <a:r>
              <a:rPr b="0" lang="es-ES" sz="1200" spc="-1" strike="noStrike">
                <a:solidFill>
                  <a:srgbClr val="000000"/>
                </a:solidFill>
                <a:latin typeface="Open Sans"/>
              </a:rPr>
              <a:t>vuelve a ejecutar ) y actualiza la página, debería tener este aspecto:</a:t>
            </a:r>
            <a:r>
              <a:rPr b="0" lang="es-ES" sz="800" spc="-1" strike="noStrike">
                <a:solidFill>
                  <a:srgbClr val="000000"/>
                </a:solidFill>
                <a:latin typeface="Calibri"/>
              </a:rPr>
              <a:t> </a:t>
            </a:r>
            <a:endParaRPr b="0" lang="es-ES" sz="800" spc="-1" strike="noStrike">
              <a:latin typeface="Arial"/>
            </a:endParaRPr>
          </a:p>
        </p:txBody>
      </p:sp>
    </p:spTree>
  </p:cSld>
  <mc:AlternateContent>
    <mc:Choice Requires="p14">
      <p:transition spd="slow" p14:dur="2000"/>
    </mc:Choice>
    <mc:Fallback>
      <p:transition spd="slow"/>
    </mc:Fallback>
  </mc:AlternateContent>
</p:sld>
</file>

<file path=ppt/slides/slide1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3"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1224"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1225" name="CustomShape 3"/>
          <p:cNvSpPr/>
          <p:nvPr/>
        </p:nvSpPr>
        <p:spPr>
          <a:xfrm>
            <a:off x="2599920" y="365040"/>
            <a:ext cx="5432400" cy="528480"/>
          </a:xfrm>
          <a:prstGeom prst="flowChartDecision">
            <a:avLst/>
          </a:prstGeom>
          <a:solidFill>
            <a:srgbClr val="000000"/>
          </a:solidFill>
          <a:ln w="12600">
            <a:solidFill>
              <a:srgbClr val="000000"/>
            </a:solidFill>
            <a:miter/>
          </a:ln>
        </p:spPr>
        <p:style>
          <a:lnRef idx="0"/>
          <a:fillRef idx="0"/>
          <a:effectRef idx="0"/>
          <a:fontRef idx="minor"/>
        </p:style>
        <p:txBody>
          <a:bodyPr lIns="90000" rIns="90000" tIns="45000" bIns="45000" anchor="ctr">
            <a:noAutofit/>
          </a:bodyPr>
          <a:p>
            <a:pPr>
              <a:lnSpc>
                <a:spcPct val="100000"/>
              </a:lnSpc>
            </a:pPr>
            <a:r>
              <a:rPr b="0" lang="es-ES" sz="1800" spc="-1" strike="noStrike">
                <a:solidFill>
                  <a:srgbClr val="53575c"/>
                </a:solidFill>
                <a:latin typeface="Calibri"/>
              </a:rPr>
              <a:t>Integración de Socket.IO</a:t>
            </a:r>
            <a:endParaRPr b="0" lang="es-ES" sz="1800" spc="-1" strike="noStrike">
              <a:latin typeface="Arial"/>
            </a:endParaRPr>
          </a:p>
        </p:txBody>
      </p:sp>
      <p:sp>
        <p:nvSpPr>
          <p:cNvPr id="1226" name="CustomShape 4"/>
          <p:cNvSpPr/>
          <p:nvPr/>
        </p:nvSpPr>
        <p:spPr>
          <a:xfrm>
            <a:off x="3379680" y="1111680"/>
            <a:ext cx="3953160" cy="578880"/>
          </a:xfrm>
          <a:prstGeom prst="doubleWave">
            <a:avLst>
              <a:gd name="adj1" fmla="val 6250"/>
              <a:gd name="adj2" fmla="val 0"/>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Socket.IO se compone de dos partes:</a:t>
            </a:r>
            <a:endParaRPr b="0" lang="es-ES" sz="1200" spc="-1" strike="noStrike">
              <a:latin typeface="Arial"/>
            </a:endParaRPr>
          </a:p>
        </p:txBody>
      </p:sp>
      <p:sp>
        <p:nvSpPr>
          <p:cNvPr id="1227" name="CustomShape 5"/>
          <p:cNvSpPr/>
          <p:nvPr/>
        </p:nvSpPr>
        <p:spPr>
          <a:xfrm>
            <a:off x="703800" y="2402640"/>
            <a:ext cx="4477680" cy="600120"/>
          </a:xfrm>
          <a:prstGeom prst="wedgeEllipseCallout">
            <a:avLst>
              <a:gd name="adj1" fmla="val 31219"/>
              <a:gd name="adj2" fmla="val -158396"/>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endParaRPr b="0" lang="es-ES" sz="1800" spc="-1" strike="noStrike">
              <a:latin typeface="Arial"/>
            </a:endParaRPr>
          </a:p>
          <a:p>
            <a:pPr algn="ctr">
              <a:lnSpc>
                <a:spcPct val="100000"/>
              </a:lnSpc>
            </a:pPr>
            <a:r>
              <a:rPr b="0" lang="es-ES" sz="1200" spc="-1" strike="noStrike">
                <a:solidFill>
                  <a:srgbClr val="000000"/>
                </a:solidFill>
                <a:latin typeface="Calibri"/>
              </a:rPr>
              <a:t>Un servidor que se integra con (o se monta en) el servidor HTTP</a:t>
            </a:r>
            <a:r>
              <a:rPr b="0" lang="es-ES" sz="1200" spc="-1" strike="noStrike">
                <a:solidFill>
                  <a:srgbClr val="ffffff"/>
                </a:solidFill>
                <a:latin typeface="Calibri"/>
              </a:rPr>
              <a:t> </a:t>
            </a:r>
            <a:r>
              <a:rPr b="0" lang="es-ES" sz="1200" spc="-1" strike="noStrike" u="sng">
                <a:solidFill>
                  <a:srgbClr val="0563c1"/>
                </a:solidFill>
                <a:uFillTx/>
                <a:latin typeface="Calibri"/>
                <a:hlinkClick r:id="rId1"/>
              </a:rPr>
              <a:t>Node.JS</a:t>
            </a:r>
            <a:r>
              <a:rPr b="0" lang="es-ES" sz="1200" spc="-1" strike="noStrike">
                <a:solidFill>
                  <a:srgbClr val="ffffff"/>
                </a:solidFill>
                <a:latin typeface="Calibri"/>
              </a:rPr>
              <a:t> : </a:t>
            </a:r>
            <a:r>
              <a:rPr b="0" lang="es-ES" sz="1200" spc="-1" strike="noStrike" u="sng">
                <a:solidFill>
                  <a:srgbClr val="0563c1"/>
                </a:solidFill>
                <a:uFillTx/>
                <a:latin typeface="Calibri"/>
                <a:hlinkClick r:id="rId2"/>
              </a:rPr>
              <a:t>socket.io</a:t>
            </a:r>
            <a:endParaRPr b="0" lang="es-ES" sz="1200" spc="-1" strike="noStrike">
              <a:latin typeface="Arial"/>
            </a:endParaRPr>
          </a:p>
          <a:p>
            <a:pPr algn="ctr">
              <a:lnSpc>
                <a:spcPct val="100000"/>
              </a:lnSpc>
            </a:pPr>
            <a:endParaRPr b="0" lang="es-ES" sz="1200" spc="-1" strike="noStrike">
              <a:latin typeface="Arial"/>
            </a:endParaRPr>
          </a:p>
        </p:txBody>
      </p:sp>
      <p:sp>
        <p:nvSpPr>
          <p:cNvPr id="1228" name="CustomShape 6"/>
          <p:cNvSpPr/>
          <p:nvPr/>
        </p:nvSpPr>
        <p:spPr>
          <a:xfrm>
            <a:off x="5701680" y="2268000"/>
            <a:ext cx="4634280" cy="609120"/>
          </a:xfrm>
          <a:prstGeom prst="wedgeEllipseCallout">
            <a:avLst>
              <a:gd name="adj1" fmla="val -40175"/>
              <a:gd name="adj2" fmla="val -134559"/>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endParaRPr b="0" lang="es-ES" sz="1800" spc="-1" strike="noStrike">
              <a:latin typeface="Arial"/>
            </a:endParaRPr>
          </a:p>
          <a:p>
            <a:pPr algn="ctr">
              <a:lnSpc>
                <a:spcPct val="100000"/>
              </a:lnSpc>
            </a:pPr>
            <a:r>
              <a:rPr b="0" lang="es-ES" sz="1200" spc="-1" strike="noStrike">
                <a:solidFill>
                  <a:srgbClr val="000000"/>
                </a:solidFill>
                <a:latin typeface="Calibri"/>
              </a:rPr>
              <a:t>Una biblioteca cliente que se carga en el lado del navegador:</a:t>
            </a:r>
            <a:r>
              <a:rPr b="0" lang="es-ES" sz="1200" spc="-1" strike="noStrike">
                <a:solidFill>
                  <a:srgbClr val="ffffff"/>
                </a:solidFill>
                <a:latin typeface="Calibri"/>
              </a:rPr>
              <a:t> </a:t>
            </a:r>
            <a:r>
              <a:rPr b="0" lang="es-ES" sz="1200" spc="-1" strike="noStrike" u="sng">
                <a:solidFill>
                  <a:srgbClr val="0563c1"/>
                </a:solidFill>
                <a:uFillTx/>
                <a:latin typeface="Calibri"/>
                <a:hlinkClick r:id="rId3"/>
              </a:rPr>
              <a:t>socket.io-</a:t>
            </a:r>
            <a:r>
              <a:rPr b="0" lang="es-ES" sz="1200" spc="-1" strike="noStrike" u="sng">
                <a:solidFill>
                  <a:srgbClr val="0563c1"/>
                </a:solidFill>
                <a:uFillTx/>
                <a:latin typeface="Calibri"/>
                <a:hlinkClick r:id="rId4"/>
              </a:rPr>
              <a:t>client</a:t>
            </a:r>
            <a:endParaRPr b="0" lang="es-ES" sz="1200" spc="-1" strike="noStrike">
              <a:latin typeface="Arial"/>
            </a:endParaRPr>
          </a:p>
          <a:p>
            <a:pPr algn="ctr">
              <a:lnSpc>
                <a:spcPct val="100000"/>
              </a:lnSpc>
            </a:pPr>
            <a:endParaRPr b="0" lang="es-ES" sz="1200" spc="-1" strike="noStrike">
              <a:latin typeface="Arial"/>
            </a:endParaRPr>
          </a:p>
        </p:txBody>
      </p:sp>
      <p:sp>
        <p:nvSpPr>
          <p:cNvPr id="1229" name="CustomShape 7"/>
          <p:cNvSpPr/>
          <p:nvPr/>
        </p:nvSpPr>
        <p:spPr>
          <a:xfrm>
            <a:off x="2725200" y="3305520"/>
            <a:ext cx="5181120" cy="548280"/>
          </a:xfrm>
          <a:prstGeom prst="rect">
            <a:avLst/>
          </a:prstGeom>
          <a:solidFill>
            <a:srgbClr val="ed7d31"/>
          </a:solidFill>
          <a:ln w="12600">
            <a:solidFill>
              <a:srgbClr val="af5c24"/>
            </a:solidFill>
            <a:miter/>
          </a:ln>
        </p:spPr>
        <p:style>
          <a:lnRef idx="0"/>
          <a:fillRef idx="0"/>
          <a:effectRef idx="0"/>
          <a:fontRef idx="minor"/>
        </p:style>
        <p:txBody>
          <a:bodyPr lIns="12600" rIns="12600" tIns="0" bIns="0" anchor="ctr">
            <a:spAutoFit/>
          </a:bodyPr>
          <a:p>
            <a:pPr>
              <a:lnSpc>
                <a:spcPct val="100000"/>
              </a:lnSpc>
            </a:pPr>
            <a:r>
              <a:rPr b="1" lang="es-ES" sz="1200" spc="49" strike="noStrike">
                <a:solidFill>
                  <a:srgbClr val="fefefd"/>
                </a:solidFill>
                <a:latin typeface="Open Sans"/>
              </a:rPr>
              <a:t>Durante el desarrollo, </a:t>
            </a:r>
            <a:r>
              <a:rPr b="1" lang="es-ES" sz="1200" spc="49" strike="noStrike">
                <a:solidFill>
                  <a:srgbClr val="fefefd"/>
                </a:solidFill>
                <a:latin typeface="Source Code Pro"/>
              </a:rPr>
              <a:t>socket.io</a:t>
            </a:r>
            <a:r>
              <a:rPr b="1" lang="es-ES" sz="1200" spc="49" strike="noStrike">
                <a:solidFill>
                  <a:srgbClr val="fefefd"/>
                </a:solidFill>
                <a:latin typeface="Open Sans"/>
              </a:rPr>
              <a:t>el cliente nos sirve automáticamente, como veremos, así que por ahora solo tenemos que instalar un módulo:</a:t>
            </a:r>
            <a:r>
              <a:rPr b="1" lang="es-ES" sz="800" spc="49" strike="noStrike">
                <a:solidFill>
                  <a:srgbClr val="fefefd"/>
                </a:solidFill>
                <a:latin typeface="Calibri"/>
              </a:rPr>
              <a:t> </a:t>
            </a:r>
            <a:endParaRPr b="0" lang="es-ES" sz="8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CustomShape 1"/>
          <p:cNvSpPr/>
          <p:nvPr/>
        </p:nvSpPr>
        <p:spPr>
          <a:xfrm>
            <a:off x="152280" y="230040"/>
            <a:ext cx="2187000" cy="49284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Problema</a:t>
            </a:r>
            <a:endParaRPr b="0" lang="es-ES" sz="1800" spc="-1" strike="noStrike">
              <a:latin typeface="Arial"/>
            </a:endParaRPr>
          </a:p>
        </p:txBody>
      </p:sp>
      <p:sp>
        <p:nvSpPr>
          <p:cNvPr id="177" name="CustomShape 2"/>
          <p:cNvSpPr/>
          <p:nvPr/>
        </p:nvSpPr>
        <p:spPr>
          <a:xfrm>
            <a:off x="2788560" y="294120"/>
            <a:ext cx="5199120" cy="5734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Implementar un servidor web con Node.js que retorne HTML con un mensaje indicando que el sitio esta en desarrollo. No importa que archivo pidamos del servidor retornar siempre el mismo HTML.</a:t>
            </a:r>
            <a:endParaRPr b="0" lang="es-ES" sz="1200" spc="-1" strike="noStrike">
              <a:latin typeface="Arial"/>
            </a:endParaRPr>
          </a:p>
        </p:txBody>
      </p:sp>
      <p:sp>
        <p:nvSpPr>
          <p:cNvPr id="178" name="CustomShape 3"/>
          <p:cNvSpPr/>
          <p:nvPr/>
        </p:nvSpPr>
        <p:spPr>
          <a:xfrm>
            <a:off x="2734920" y="1017360"/>
            <a:ext cx="5253120" cy="6397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Creamos el archivo ejercicio7.js y lo guardamos en la carpeta donde estamos haciendo nuestros prácticos para poder probarlo:</a:t>
            </a:r>
            <a:endParaRPr b="0" lang="es-ES" sz="1200" spc="-1" strike="noStrike">
              <a:latin typeface="Arial"/>
            </a:endParaRPr>
          </a:p>
        </p:txBody>
      </p:sp>
      <p:sp>
        <p:nvSpPr>
          <p:cNvPr id="179" name="CustomShape 4"/>
          <p:cNvSpPr/>
          <p:nvPr/>
        </p:nvSpPr>
        <p:spPr>
          <a:xfrm>
            <a:off x="5755320" y="1840320"/>
            <a:ext cx="2984760" cy="4438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Para probarlo primero ejecutamos el programa ejercicio7.js:</a:t>
            </a:r>
            <a:endParaRPr b="0" lang="es-ES" sz="1200" spc="-1" strike="noStrike">
              <a:latin typeface="Arial"/>
            </a:endParaRPr>
          </a:p>
        </p:txBody>
      </p:sp>
      <p:pic>
        <p:nvPicPr>
          <p:cNvPr id="180" name="Picture 2" descr=""/>
          <p:cNvPicPr/>
          <p:nvPr/>
        </p:nvPicPr>
        <p:blipFill>
          <a:blip r:embed="rId1"/>
          <a:srcRect l="0" t="0" r="0" b="68832"/>
          <a:stretch/>
        </p:blipFill>
        <p:spPr>
          <a:xfrm>
            <a:off x="5226840" y="2458440"/>
            <a:ext cx="6391080" cy="1181160"/>
          </a:xfrm>
          <a:prstGeom prst="rect">
            <a:avLst/>
          </a:prstGeom>
          <a:ln>
            <a:noFill/>
          </a:ln>
          <a:effectLst>
            <a:outerShdw dist="139498" dir="2700000">
              <a:srgbClr val="333333">
                <a:alpha val="65000"/>
              </a:srgbClr>
            </a:outerShdw>
          </a:effectLst>
        </p:spPr>
      </p:pic>
      <p:sp>
        <p:nvSpPr>
          <p:cNvPr id="181" name="CustomShape 5"/>
          <p:cNvSpPr/>
          <p:nvPr/>
        </p:nvSpPr>
        <p:spPr>
          <a:xfrm rot="3678000">
            <a:off x="2133720" y="1234800"/>
            <a:ext cx="411840" cy="466920"/>
          </a:xfrm>
          <a:prstGeom prst="downArrow">
            <a:avLst>
              <a:gd name="adj1" fmla="val 50000"/>
              <a:gd name="adj2" fmla="val 50000"/>
            </a:avLst>
          </a:prstGeom>
          <a:solidFill>
            <a:srgbClr val="ffc000"/>
          </a:solidFill>
          <a:ln w="12600">
            <a:solidFill>
              <a:srgbClr val="bc8e00"/>
            </a:solidFill>
            <a:miter/>
          </a:ln>
        </p:spPr>
        <p:style>
          <a:lnRef idx="0"/>
          <a:fillRef idx="0"/>
          <a:effectRef idx="0"/>
          <a:fontRef idx="minor"/>
        </p:style>
      </p:sp>
      <p:sp>
        <p:nvSpPr>
          <p:cNvPr id="182" name="CustomShape 6"/>
          <p:cNvSpPr/>
          <p:nvPr/>
        </p:nvSpPr>
        <p:spPr>
          <a:xfrm>
            <a:off x="4818960" y="2795400"/>
            <a:ext cx="376200" cy="401400"/>
          </a:xfrm>
          <a:prstGeom prst="rightArrow">
            <a:avLst>
              <a:gd name="adj1" fmla="val 50000"/>
              <a:gd name="adj2" fmla="val 50000"/>
            </a:avLst>
          </a:prstGeom>
          <a:solidFill>
            <a:srgbClr val="ffc000"/>
          </a:solidFill>
          <a:ln w="12600">
            <a:solidFill>
              <a:srgbClr val="bc8e00"/>
            </a:solidFill>
            <a:miter/>
          </a:ln>
        </p:spPr>
        <p:style>
          <a:lnRef idx="0"/>
          <a:fillRef idx="0"/>
          <a:effectRef idx="0"/>
          <a:fontRef idx="minor"/>
        </p:style>
      </p:sp>
      <p:sp>
        <p:nvSpPr>
          <p:cNvPr id="183" name="CustomShape 7"/>
          <p:cNvSpPr/>
          <p:nvPr/>
        </p:nvSpPr>
        <p:spPr>
          <a:xfrm>
            <a:off x="355320" y="4219200"/>
            <a:ext cx="3968640" cy="8064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Como vemos luego de ejecutarlo el programa muestra el mensaje 'Servidor web iniciado' y no finaliza, esto debido a que esta esperando peticiones en el puerto 8888.</a:t>
            </a:r>
            <a:endParaRPr b="0" lang="es-ES" sz="1200" spc="-1" strike="noStrike">
              <a:latin typeface="Arial"/>
            </a:endParaRPr>
          </a:p>
        </p:txBody>
      </p:sp>
      <p:sp>
        <p:nvSpPr>
          <p:cNvPr id="184" name="CustomShape 8"/>
          <p:cNvSpPr/>
          <p:nvPr/>
        </p:nvSpPr>
        <p:spPr>
          <a:xfrm>
            <a:off x="403560" y="5298120"/>
            <a:ext cx="3953160" cy="7974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Podemos abrir nuesto navegador y accedir al servidor local (localhost) en el puerto 8888 y ver que ahora tenemos como resultado:</a:t>
            </a:r>
            <a:endParaRPr b="0" lang="es-ES" sz="1200" spc="-1" strike="noStrike">
              <a:latin typeface="Arial"/>
            </a:endParaRPr>
          </a:p>
        </p:txBody>
      </p:sp>
      <p:pic>
        <p:nvPicPr>
          <p:cNvPr id="185" name="Picture 4" descr=""/>
          <p:cNvPicPr/>
          <p:nvPr/>
        </p:nvPicPr>
        <p:blipFill>
          <a:blip r:embed="rId2"/>
          <a:srcRect l="0" t="0" r="0" b="59794"/>
          <a:stretch/>
        </p:blipFill>
        <p:spPr>
          <a:xfrm>
            <a:off x="4839840" y="4457520"/>
            <a:ext cx="6400440" cy="1531440"/>
          </a:xfrm>
          <a:prstGeom prst="rect">
            <a:avLst/>
          </a:prstGeom>
          <a:ln>
            <a:noFill/>
          </a:ln>
          <a:effectLst>
            <a:outerShdw dist="139498" dir="2700000">
              <a:srgbClr val="333333">
                <a:alpha val="65000"/>
              </a:srgbClr>
            </a:outerShdw>
          </a:effectLst>
        </p:spPr>
      </p:pic>
      <p:sp>
        <p:nvSpPr>
          <p:cNvPr id="186" name="CustomShape 9"/>
          <p:cNvSpPr/>
          <p:nvPr/>
        </p:nvSpPr>
        <p:spPr>
          <a:xfrm>
            <a:off x="4455360" y="5498280"/>
            <a:ext cx="303480" cy="382320"/>
          </a:xfrm>
          <a:prstGeom prst="rightArrow">
            <a:avLst>
              <a:gd name="adj1" fmla="val 50000"/>
              <a:gd name="adj2" fmla="val 50000"/>
            </a:avLst>
          </a:prstGeom>
          <a:solidFill>
            <a:srgbClr val="ffc000"/>
          </a:solidFill>
          <a:ln w="12600">
            <a:solidFill>
              <a:srgbClr val="bc8e00"/>
            </a:solidFill>
            <a:miter/>
          </a:ln>
        </p:spPr>
        <p:style>
          <a:lnRef idx="0"/>
          <a:fillRef idx="0"/>
          <a:effectRef idx="0"/>
          <a:fontRef idx="minor"/>
        </p:style>
      </p:sp>
    </p:spTree>
  </p:cSld>
  <mc:AlternateContent>
    <mc:Choice Requires="p14">
      <p:transition spd="slow" p14:dur="2000"/>
    </mc:Choice>
    <mc:Fallback>
      <p:transition spd="slow"/>
    </mc:Fallback>
  </mc:AlternateContent>
</p:sld>
</file>

<file path=ppt/slides/slide1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0"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1231"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1232" name="CustomShape 3"/>
          <p:cNvSpPr/>
          <p:nvPr/>
        </p:nvSpPr>
        <p:spPr>
          <a:xfrm flipV="1" rot="10800000">
            <a:off x="7404840" y="1120680"/>
            <a:ext cx="3648240" cy="547920"/>
          </a:xfrm>
          <a:prstGeom prst="rect">
            <a:avLst/>
          </a:prstGeom>
          <a:solidFill>
            <a:srgbClr val="ffc000"/>
          </a:solidFill>
          <a:ln w="12600">
            <a:solidFill>
              <a:srgbClr val="bc8e00"/>
            </a:solidFill>
            <a:miter/>
          </a:ln>
        </p:spPr>
        <p:style>
          <a:lnRef idx="0"/>
          <a:fillRef idx="0"/>
          <a:effectRef idx="0"/>
          <a:fontRef idx="minor"/>
        </p:style>
        <p:txBody>
          <a:bodyPr lIns="12600" rIns="12600" tIns="0" bIns="0" anchor="ctr">
            <a:spAutoFit/>
          </a:bodyPr>
          <a:p>
            <a:pPr>
              <a:lnSpc>
                <a:spcPct val="100000"/>
              </a:lnSpc>
            </a:pPr>
            <a:r>
              <a:rPr b="0" lang="es-ES" sz="1200" spc="-1" strike="noStrike">
                <a:solidFill>
                  <a:srgbClr val="000000"/>
                </a:solidFill>
                <a:latin typeface="Open Sans"/>
              </a:rPr>
              <a:t>Eso instalará el módulo y agregará la dependencia a </a:t>
            </a:r>
            <a:r>
              <a:rPr b="0" lang="es-ES" sz="1200" spc="-1" strike="noStrike">
                <a:solidFill>
                  <a:srgbClr val="000000"/>
                </a:solidFill>
                <a:latin typeface="Source Code Pro"/>
              </a:rPr>
              <a:t>package.json</a:t>
            </a:r>
            <a:r>
              <a:rPr b="0" lang="es-ES" sz="1200" spc="-1" strike="noStrike">
                <a:solidFill>
                  <a:srgbClr val="000000"/>
                </a:solidFill>
                <a:latin typeface="Open Sans"/>
              </a:rPr>
              <a:t>. Ahora vamos a editar </a:t>
            </a:r>
            <a:r>
              <a:rPr b="0" lang="es-ES" sz="1200" spc="-1" strike="noStrike">
                <a:solidFill>
                  <a:srgbClr val="000000"/>
                </a:solidFill>
                <a:latin typeface="Source Code Pro"/>
              </a:rPr>
              <a:t>index.js</a:t>
            </a:r>
            <a:r>
              <a:rPr b="0" lang="es-ES" sz="1200" spc="-1" strike="noStrike">
                <a:solidFill>
                  <a:srgbClr val="000000"/>
                </a:solidFill>
                <a:latin typeface="Open Sans"/>
              </a:rPr>
              <a:t>para agregarlo:</a:t>
            </a:r>
            <a:r>
              <a:rPr b="0" lang="es-ES" sz="800" spc="-1" strike="noStrike">
                <a:solidFill>
                  <a:srgbClr val="000000"/>
                </a:solidFill>
                <a:latin typeface="Calibri"/>
              </a:rPr>
              <a:t> </a:t>
            </a:r>
            <a:endParaRPr b="0" lang="es-ES" sz="800" spc="-1" strike="noStrike">
              <a:latin typeface="Arial"/>
            </a:endParaRPr>
          </a:p>
        </p:txBody>
      </p:sp>
      <p:sp>
        <p:nvSpPr>
          <p:cNvPr id="1233" name="CustomShape 4"/>
          <p:cNvSpPr/>
          <p:nvPr/>
        </p:nvSpPr>
        <p:spPr>
          <a:xfrm flipV="1" rot="10800000">
            <a:off x="9153000" y="5396760"/>
            <a:ext cx="7018920" cy="365400"/>
          </a:xfrm>
          <a:prstGeom prst="rect">
            <a:avLst/>
          </a:prstGeom>
          <a:solidFill>
            <a:srgbClr val="ffc000"/>
          </a:solidFill>
          <a:ln w="12600">
            <a:solidFill>
              <a:srgbClr val="bc8e00"/>
            </a:solidFill>
            <a:miter/>
          </a:ln>
        </p:spPr>
        <p:style>
          <a:lnRef idx="0"/>
          <a:fillRef idx="0"/>
          <a:effectRef idx="0"/>
          <a:fontRef idx="minor"/>
        </p:style>
        <p:txBody>
          <a:bodyPr lIns="12600" rIns="12600" tIns="0" bIns="0" anchor="ctr">
            <a:spAutoFit/>
          </a:bodyPr>
          <a:p>
            <a:pPr>
              <a:lnSpc>
                <a:spcPct val="100000"/>
              </a:lnSpc>
            </a:pPr>
            <a:r>
              <a:rPr b="0" lang="es-ES" sz="1200" spc="-1" strike="noStrike">
                <a:solidFill>
                  <a:srgbClr val="000000"/>
                </a:solidFill>
                <a:latin typeface="Open Sans"/>
              </a:rPr>
              <a:t>Observe que inicializo una nueva instancia </a:t>
            </a:r>
            <a:r>
              <a:rPr b="0" lang="es-ES" sz="1200" spc="-1" strike="noStrike">
                <a:solidFill>
                  <a:srgbClr val="000000"/>
                </a:solidFill>
                <a:latin typeface="Source Code Pro"/>
              </a:rPr>
              <a:t>socket.io</a:t>
            </a:r>
            <a:r>
              <a:rPr b="0" lang="es-ES" sz="1200" spc="-1" strike="noStrike">
                <a:solidFill>
                  <a:srgbClr val="000000"/>
                </a:solidFill>
                <a:latin typeface="Open Sans"/>
              </a:rPr>
              <a:t>pasando el objeto </a:t>
            </a:r>
            <a:r>
              <a:rPr b="0" lang="es-ES" sz="1200" spc="-1" strike="noStrike">
                <a:solidFill>
                  <a:srgbClr val="000000"/>
                </a:solidFill>
                <a:latin typeface="Source Code Pro"/>
              </a:rPr>
              <a:t>http</a:t>
            </a:r>
            <a:r>
              <a:rPr b="0" lang="es-ES" sz="1200" spc="-1" strike="noStrike">
                <a:solidFill>
                  <a:srgbClr val="000000"/>
                </a:solidFill>
                <a:latin typeface="Open Sans"/>
              </a:rPr>
              <a:t>(el servidor HTTP). Luego escucho en el </a:t>
            </a:r>
            <a:r>
              <a:rPr b="0" lang="es-ES" sz="1200" spc="-1" strike="noStrike">
                <a:solidFill>
                  <a:srgbClr val="000000"/>
                </a:solidFill>
                <a:latin typeface="Source Code Pro"/>
              </a:rPr>
              <a:t>connection</a:t>
            </a:r>
            <a:r>
              <a:rPr b="0" lang="es-ES" sz="1200" spc="-1" strike="noStrike">
                <a:solidFill>
                  <a:srgbClr val="000000"/>
                </a:solidFill>
                <a:latin typeface="Open Sans"/>
              </a:rPr>
              <a:t>evento los sockets entrantes y lo registro en la consola.</a:t>
            </a:r>
            <a:r>
              <a:rPr b="0" lang="es-ES" sz="800" spc="-1" strike="noStrike">
                <a:solidFill>
                  <a:srgbClr val="000000"/>
                </a:solidFill>
                <a:latin typeface="Calibri"/>
              </a:rPr>
              <a:t> </a:t>
            </a:r>
            <a:endParaRPr b="0" lang="es-ES" sz="800" spc="-1" strike="noStrike">
              <a:latin typeface="Arial"/>
            </a:endParaRPr>
          </a:p>
        </p:txBody>
      </p:sp>
    </p:spTree>
  </p:cSld>
  <mc:AlternateContent>
    <mc:Choice Requires="p14">
      <p:transition spd="slow" p14:dur="2000"/>
    </mc:Choice>
    <mc:Fallback>
      <p:transition spd="slow"/>
    </mc:Fallback>
  </mc:AlternateContent>
</p:sld>
</file>

<file path=ppt/slides/slide1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4"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1235"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1236" name="CustomShape 3"/>
          <p:cNvSpPr/>
          <p:nvPr/>
        </p:nvSpPr>
        <p:spPr>
          <a:xfrm flipV="1" rot="10800000">
            <a:off x="9717840" y="1481040"/>
            <a:ext cx="7718400" cy="182880"/>
          </a:xfrm>
          <a:prstGeom prst="rect">
            <a:avLst/>
          </a:prstGeom>
          <a:solidFill>
            <a:srgbClr val="ffc000"/>
          </a:solidFill>
          <a:ln w="12600">
            <a:solidFill>
              <a:srgbClr val="bc8e00"/>
            </a:solidFill>
            <a:miter/>
          </a:ln>
        </p:spPr>
        <p:style>
          <a:lnRef idx="0"/>
          <a:fillRef idx="0"/>
          <a:effectRef idx="0"/>
          <a:fontRef idx="minor"/>
        </p:style>
        <p:txBody>
          <a:bodyPr lIns="12600" rIns="12600" tIns="0" bIns="0" anchor="ctr">
            <a:spAutoFit/>
          </a:bodyPr>
          <a:p>
            <a:pPr>
              <a:lnSpc>
                <a:spcPct val="100000"/>
              </a:lnSpc>
            </a:pPr>
            <a:r>
              <a:rPr b="0" lang="es-ES" sz="1200" spc="-1" strike="noStrike">
                <a:solidFill>
                  <a:srgbClr val="000000"/>
                </a:solidFill>
                <a:latin typeface="Open Sans"/>
              </a:rPr>
              <a:t>Ahora en index.html agrego el siguiente fragmento de código antes de </a:t>
            </a:r>
            <a:r>
              <a:rPr b="0" lang="es-ES" sz="1200" spc="-1" strike="noStrike">
                <a:solidFill>
                  <a:srgbClr val="000000"/>
                </a:solidFill>
                <a:latin typeface="Source Code Pro"/>
              </a:rPr>
              <a:t>&lt;/body&gt;</a:t>
            </a:r>
            <a:r>
              <a:rPr b="0" lang="es-ES" sz="1200" spc="-1" strike="noStrike">
                <a:solidFill>
                  <a:srgbClr val="000000"/>
                </a:solidFill>
                <a:latin typeface="Open Sans"/>
              </a:rPr>
              <a:t>:</a:t>
            </a:r>
            <a:r>
              <a:rPr b="0" lang="es-ES" sz="800" spc="-1" strike="noStrike">
                <a:solidFill>
                  <a:srgbClr val="000000"/>
                </a:solidFill>
                <a:latin typeface="Calibri"/>
              </a:rPr>
              <a:t> </a:t>
            </a:r>
            <a:endParaRPr b="0" lang="es-ES" sz="800" spc="-1" strike="noStrike">
              <a:latin typeface="Arial"/>
            </a:endParaRPr>
          </a:p>
        </p:txBody>
      </p:sp>
      <p:sp>
        <p:nvSpPr>
          <p:cNvPr id="1237" name="CustomShape 4"/>
          <p:cNvSpPr/>
          <p:nvPr/>
        </p:nvSpPr>
        <p:spPr>
          <a:xfrm flipV="1" rot="10800000">
            <a:off x="9385920" y="3758040"/>
            <a:ext cx="6176160" cy="365400"/>
          </a:xfrm>
          <a:prstGeom prst="rect">
            <a:avLst/>
          </a:prstGeom>
          <a:solidFill>
            <a:srgbClr val="ffc000"/>
          </a:solidFill>
          <a:ln w="12600">
            <a:solidFill>
              <a:srgbClr val="bc8e00"/>
            </a:solidFill>
            <a:miter/>
          </a:ln>
        </p:spPr>
        <p:style>
          <a:lnRef idx="0"/>
          <a:fillRef idx="0"/>
          <a:effectRef idx="0"/>
          <a:fontRef idx="minor"/>
        </p:style>
        <p:txBody>
          <a:bodyPr lIns="12600" rIns="12600" tIns="0" bIns="0" anchor="ctr">
            <a:spAutoFit/>
          </a:bodyPr>
          <a:p>
            <a:pPr>
              <a:lnSpc>
                <a:spcPct val="100000"/>
              </a:lnSpc>
            </a:pPr>
            <a:r>
              <a:rPr b="0" lang="es-ES" sz="1200" spc="-1" strike="noStrike">
                <a:solidFill>
                  <a:srgbClr val="000000"/>
                </a:solidFill>
                <a:latin typeface="Open Sans"/>
              </a:rPr>
              <a:t>Eso es todo lo que se necesita para cargar el </a:t>
            </a:r>
            <a:r>
              <a:rPr b="0" lang="es-ES" sz="1200" spc="-1" strike="noStrike">
                <a:solidFill>
                  <a:srgbClr val="000000"/>
                </a:solidFill>
                <a:latin typeface="Source Code Pro"/>
              </a:rPr>
              <a:t>socket.io-client</a:t>
            </a:r>
            <a:r>
              <a:rPr b="0" lang="es-ES" sz="1200" spc="-1" strike="noStrike">
                <a:solidFill>
                  <a:srgbClr val="000000"/>
                </a:solidFill>
                <a:latin typeface="Open Sans"/>
              </a:rPr>
              <a:t>, lo que expone un </a:t>
            </a:r>
            <a:r>
              <a:rPr b="0" lang="es-ES" sz="1200" spc="-1" strike="noStrike">
                <a:solidFill>
                  <a:srgbClr val="000000"/>
                </a:solidFill>
                <a:latin typeface="Source Code Pro"/>
              </a:rPr>
              <a:t>io</a:t>
            </a:r>
            <a:r>
              <a:rPr b="0" lang="es-ES" sz="1200" spc="-1" strike="noStrike">
                <a:solidFill>
                  <a:srgbClr val="000000"/>
                </a:solidFill>
                <a:latin typeface="Open Sans"/>
              </a:rPr>
              <a:t>global (y el punto final </a:t>
            </a:r>
            <a:r>
              <a:rPr b="0" lang="es-ES" sz="1200" spc="-1" strike="noStrike">
                <a:solidFill>
                  <a:srgbClr val="000000"/>
                </a:solidFill>
                <a:latin typeface="Source Code Pro"/>
              </a:rPr>
              <a:t>GET /socket.io/socket.io.js</a:t>
            </a:r>
            <a:r>
              <a:rPr b="0" lang="es-ES" sz="1200" spc="-1" strike="noStrike">
                <a:solidFill>
                  <a:srgbClr val="000000"/>
                </a:solidFill>
                <a:latin typeface="Open Sans"/>
              </a:rPr>
              <a:t>), y luego se conecta.</a:t>
            </a:r>
            <a:r>
              <a:rPr b="0" lang="es-ES" sz="800" spc="-1" strike="noStrike">
                <a:solidFill>
                  <a:srgbClr val="000000"/>
                </a:solidFill>
                <a:latin typeface="Calibri"/>
              </a:rPr>
              <a:t> </a:t>
            </a:r>
            <a:endParaRPr b="0" lang="es-ES" sz="800" spc="-1" strike="noStrike">
              <a:latin typeface="Arial"/>
            </a:endParaRPr>
          </a:p>
        </p:txBody>
      </p:sp>
      <p:sp>
        <p:nvSpPr>
          <p:cNvPr id="1238" name="CustomShape 5"/>
          <p:cNvSpPr/>
          <p:nvPr/>
        </p:nvSpPr>
        <p:spPr>
          <a:xfrm>
            <a:off x="3034440" y="4188960"/>
            <a:ext cx="6526080" cy="365760"/>
          </a:xfrm>
          <a:prstGeom prst="rect">
            <a:avLst/>
          </a:prstGeom>
          <a:solidFill>
            <a:srgbClr val="ffc000"/>
          </a:solidFill>
          <a:ln w="12600">
            <a:solidFill>
              <a:srgbClr val="bc8e00"/>
            </a:solidFill>
            <a:miter/>
          </a:ln>
        </p:spPr>
        <p:style>
          <a:lnRef idx="0"/>
          <a:fillRef idx="0"/>
          <a:effectRef idx="0"/>
          <a:fontRef idx="minor"/>
        </p:style>
        <p:txBody>
          <a:bodyPr lIns="12600" rIns="12600" tIns="0" bIns="0" anchor="ctr">
            <a:spAutoFit/>
          </a:bodyPr>
          <a:p>
            <a:pPr>
              <a:lnSpc>
                <a:spcPct val="100000"/>
              </a:lnSpc>
            </a:pPr>
            <a:r>
              <a:rPr b="0" lang="es-ES" sz="1200" spc="-1" strike="noStrike">
                <a:solidFill>
                  <a:srgbClr val="000000"/>
                </a:solidFill>
                <a:latin typeface="Open Sans"/>
              </a:rPr>
              <a:t>Si desea usar la versión local del archivo JS del lado del cliente, puede encontrarlo en </a:t>
            </a:r>
            <a:r>
              <a:rPr b="0" lang="es-ES" sz="1200" spc="-1" strike="noStrike">
                <a:solidFill>
                  <a:srgbClr val="000000"/>
                </a:solidFill>
                <a:latin typeface="Source Code Pro"/>
              </a:rPr>
              <a:t>node_modules/socket.io-client/dist/socket.io.js</a:t>
            </a:r>
            <a:r>
              <a:rPr b="0" lang="es-ES" sz="1200" spc="-1" strike="noStrike">
                <a:solidFill>
                  <a:srgbClr val="000000"/>
                </a:solidFill>
                <a:latin typeface="Open Sans"/>
              </a:rPr>
              <a:t>.</a:t>
            </a:r>
            <a:r>
              <a:rPr b="0" lang="es-ES" sz="800" spc="-1" strike="noStrike">
                <a:solidFill>
                  <a:srgbClr val="000000"/>
                </a:solidFill>
                <a:latin typeface="Calibri"/>
              </a:rPr>
              <a:t> </a:t>
            </a:r>
            <a:endParaRPr b="0" lang="es-ES" sz="800" spc="-1" strike="noStrike">
              <a:latin typeface="Arial"/>
            </a:endParaRPr>
          </a:p>
        </p:txBody>
      </p:sp>
      <p:sp>
        <p:nvSpPr>
          <p:cNvPr id="1239" name="CustomShape 6"/>
          <p:cNvSpPr/>
          <p:nvPr/>
        </p:nvSpPr>
        <p:spPr>
          <a:xfrm flipV="1" rot="10800000">
            <a:off x="10515600" y="5164560"/>
            <a:ext cx="8605800" cy="365400"/>
          </a:xfrm>
          <a:prstGeom prst="rect">
            <a:avLst/>
          </a:prstGeom>
          <a:solidFill>
            <a:srgbClr val="ffc000"/>
          </a:solidFill>
          <a:ln w="12600">
            <a:solidFill>
              <a:srgbClr val="bc8e00"/>
            </a:solidFill>
            <a:miter/>
          </a:ln>
        </p:spPr>
        <p:style>
          <a:lnRef idx="0"/>
          <a:fillRef idx="0"/>
          <a:effectRef idx="0"/>
          <a:fontRef idx="minor"/>
        </p:style>
        <p:txBody>
          <a:bodyPr lIns="12600" rIns="12600" tIns="0" bIns="0" anchor="ctr">
            <a:spAutoFit/>
          </a:bodyPr>
          <a:p>
            <a:pPr>
              <a:lnSpc>
                <a:spcPct val="100000"/>
              </a:lnSpc>
            </a:pPr>
            <a:r>
              <a:rPr b="0" lang="es-ES" sz="1200" spc="-1" strike="noStrike">
                <a:solidFill>
                  <a:srgbClr val="000000"/>
                </a:solidFill>
                <a:latin typeface="Open Sans"/>
              </a:rPr>
              <a:t>Tenga en cuenta que no estoy especificando ninguna URL cuando llamo </a:t>
            </a:r>
            <a:r>
              <a:rPr b="0" lang="es-ES" sz="1200" spc="-1" strike="noStrike">
                <a:solidFill>
                  <a:srgbClr val="000000"/>
                </a:solidFill>
                <a:latin typeface="Source Code Pro"/>
              </a:rPr>
              <a:t>io()</a:t>
            </a:r>
            <a:r>
              <a:rPr b="0" lang="es-ES" sz="1200" spc="-1" strike="noStrike">
                <a:solidFill>
                  <a:srgbClr val="000000"/>
                </a:solidFill>
                <a:latin typeface="Open Sans"/>
              </a:rPr>
              <a:t>, ya que por defecto intenta conectar al host que sirve la página.</a:t>
            </a:r>
            <a:r>
              <a:rPr b="0" lang="es-ES" sz="800" spc="-1" strike="noStrike">
                <a:solidFill>
                  <a:srgbClr val="000000"/>
                </a:solidFill>
                <a:latin typeface="Calibri"/>
              </a:rPr>
              <a:t> </a:t>
            </a:r>
            <a:endParaRPr b="0" lang="es-ES" sz="800" spc="-1" strike="noStrike">
              <a:latin typeface="Arial"/>
            </a:endParaRPr>
          </a:p>
        </p:txBody>
      </p:sp>
      <p:sp>
        <p:nvSpPr>
          <p:cNvPr id="1240" name="CustomShape 7"/>
          <p:cNvSpPr/>
          <p:nvPr/>
        </p:nvSpPr>
        <p:spPr>
          <a:xfrm>
            <a:off x="3034440" y="5396760"/>
            <a:ext cx="5571360" cy="6091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Si ahora vuelve a cargar el servidor y el sitio web, debería ver la impresión de la consola "un usuario conectado".</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1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1"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1242"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1243" name="CustomShape 3"/>
          <p:cNvSpPr/>
          <p:nvPr/>
        </p:nvSpPr>
        <p:spPr>
          <a:xfrm>
            <a:off x="2456280" y="555840"/>
            <a:ext cx="5611680" cy="6451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Intenta abrir varias pestañas y verás varios mensajes:</a:t>
            </a:r>
            <a:endParaRPr b="0" lang="es-ES" sz="1200" spc="-1" strike="noStrike">
              <a:latin typeface="Arial"/>
            </a:endParaRPr>
          </a:p>
        </p:txBody>
      </p:sp>
      <p:sp>
        <p:nvSpPr>
          <p:cNvPr id="1244" name="CustomShape 4"/>
          <p:cNvSpPr/>
          <p:nvPr/>
        </p:nvSpPr>
        <p:spPr>
          <a:xfrm flipV="1" rot="10800000">
            <a:off x="10470600" y="4203720"/>
            <a:ext cx="8749080" cy="182880"/>
          </a:xfrm>
          <a:prstGeom prst="rect">
            <a:avLst/>
          </a:prstGeom>
          <a:solidFill>
            <a:srgbClr val="ffc000"/>
          </a:solidFill>
          <a:ln w="12600">
            <a:solidFill>
              <a:srgbClr val="bc8e00"/>
            </a:solidFill>
            <a:miter/>
          </a:ln>
        </p:spPr>
        <p:style>
          <a:lnRef idx="0"/>
          <a:fillRef idx="0"/>
          <a:effectRef idx="0"/>
          <a:fontRef idx="minor"/>
        </p:style>
        <p:txBody>
          <a:bodyPr lIns="12600" rIns="12600" tIns="0" bIns="0" anchor="ctr">
            <a:spAutoFit/>
          </a:bodyPr>
          <a:p>
            <a:pPr>
              <a:lnSpc>
                <a:spcPct val="100000"/>
              </a:lnSpc>
            </a:pPr>
            <a:r>
              <a:rPr b="0" lang="es-ES" sz="1200" spc="-1" strike="noStrike">
                <a:solidFill>
                  <a:srgbClr val="000000"/>
                </a:solidFill>
                <a:latin typeface="Open Sans"/>
              </a:rPr>
              <a:t>Cada toma también dispara un </a:t>
            </a:r>
            <a:r>
              <a:rPr b="0" lang="es-ES" sz="1200" spc="-1" strike="noStrike">
                <a:solidFill>
                  <a:srgbClr val="000000"/>
                </a:solidFill>
                <a:latin typeface="Source Code Pro"/>
              </a:rPr>
              <a:t>disconnect </a:t>
            </a:r>
            <a:r>
              <a:rPr b="0" lang="es-ES" sz="1200" spc="-1" strike="noStrike">
                <a:solidFill>
                  <a:srgbClr val="000000"/>
                </a:solidFill>
                <a:latin typeface="Open Sans"/>
              </a:rPr>
              <a:t>evento especial :</a:t>
            </a:r>
            <a:r>
              <a:rPr b="0" lang="es-ES" sz="800" spc="-1" strike="noStrike">
                <a:solidFill>
                  <a:srgbClr val="000000"/>
                </a:solidFill>
                <a:latin typeface="Calibri"/>
              </a:rPr>
              <a:t> </a:t>
            </a:r>
            <a:endParaRPr b="0" lang="es-ES" sz="800" spc="-1" strike="noStrike">
              <a:latin typeface="Arial"/>
            </a:endParaRPr>
          </a:p>
        </p:txBody>
      </p:sp>
    </p:spTree>
  </p:cSld>
  <mc:AlternateContent>
    <mc:Choice Requires="p14">
      <p:transition spd="slow" p14:dur="2000"/>
    </mc:Choice>
    <mc:Fallback>
      <p:transition spd="slow"/>
    </mc:Fallback>
  </mc:AlternateContent>
</p:sld>
</file>

<file path=ppt/slides/slide1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5"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1246"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1247" name="CustomShape 3"/>
          <p:cNvSpPr/>
          <p:nvPr/>
        </p:nvSpPr>
        <p:spPr>
          <a:xfrm>
            <a:off x="2563920" y="475200"/>
            <a:ext cx="5235120" cy="7707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800" spc="-1" strike="noStrike">
                <a:solidFill>
                  <a:srgbClr val="ffffff"/>
                </a:solidFill>
                <a:latin typeface="Calibri"/>
              </a:rPr>
              <a:t>Luego, si actualiza una pestaña varias veces, puede verla en acción:</a:t>
            </a:r>
            <a:endParaRPr b="0" lang="es-ES" sz="1800" spc="-1" strike="noStrike">
              <a:latin typeface="Arial"/>
            </a:endParaRPr>
          </a:p>
        </p:txBody>
      </p:sp>
      <p:sp>
        <p:nvSpPr>
          <p:cNvPr id="1248" name="CustomShape 4"/>
          <p:cNvSpPr/>
          <p:nvPr/>
        </p:nvSpPr>
        <p:spPr>
          <a:xfrm>
            <a:off x="3003120" y="4105800"/>
            <a:ext cx="4714920" cy="420840"/>
          </a:xfrm>
          <a:prstGeom prst="flowChartDecision">
            <a:avLst/>
          </a:prstGeom>
          <a:solidFill>
            <a:srgbClr val="000000"/>
          </a:solidFill>
          <a:ln w="12600">
            <a:solidFill>
              <a:srgbClr val="000000"/>
            </a:solidFill>
            <a:miter/>
          </a:ln>
        </p:spPr>
        <p:style>
          <a:lnRef idx="0"/>
          <a:fillRef idx="0"/>
          <a:effectRef idx="0"/>
          <a:fontRef idx="minor"/>
        </p:style>
        <p:txBody>
          <a:bodyPr lIns="90000" rIns="90000" tIns="45000" bIns="45000" anchor="ctr">
            <a:noAutofit/>
          </a:bodyPr>
          <a:p>
            <a:pPr algn="ctr">
              <a:lnSpc>
                <a:spcPct val="100000"/>
              </a:lnSpc>
            </a:pPr>
            <a:r>
              <a:rPr b="0" lang="es-ES" sz="1800" spc="-1" strike="noStrike">
                <a:solidFill>
                  <a:srgbClr val="53575c"/>
                </a:solidFill>
                <a:latin typeface="Calibri"/>
              </a:rPr>
              <a:t>Emitiendo eventos</a:t>
            </a:r>
            <a:endParaRPr b="0" lang="es-ES" sz="1800" spc="-1" strike="noStrike">
              <a:latin typeface="Arial"/>
            </a:endParaRPr>
          </a:p>
        </p:txBody>
      </p:sp>
      <p:sp>
        <p:nvSpPr>
          <p:cNvPr id="1249" name="CustomShape 5"/>
          <p:cNvSpPr/>
          <p:nvPr/>
        </p:nvSpPr>
        <p:spPr>
          <a:xfrm>
            <a:off x="2770200" y="4787280"/>
            <a:ext cx="5324760" cy="7527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La idea principal detrás de Socket.IO es que puede enviar y recibir cualquier evento que desee, con la información que desee. Cualquier objeto que pueda codificarse como JSON funcionará, y los datos binarios también son compatibles.</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1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0"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1251"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1252" name="CustomShape 3"/>
          <p:cNvSpPr/>
          <p:nvPr/>
        </p:nvSpPr>
        <p:spPr>
          <a:xfrm>
            <a:off x="2348640" y="237240"/>
            <a:ext cx="6373440" cy="7308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Hagámoslo para que cuando el usuario escribe un mensaje, el servidor lo reciba como un evento de mensaje de chat. La sección de scripts en index.html ahora debería tener el siguiente aspecto:</a:t>
            </a:r>
            <a:endParaRPr b="0" lang="es-ES" sz="1200" spc="-1" strike="noStrike">
              <a:latin typeface="Arial"/>
            </a:endParaRPr>
          </a:p>
        </p:txBody>
      </p:sp>
      <p:sp>
        <p:nvSpPr>
          <p:cNvPr id="1253" name="CustomShape 4"/>
          <p:cNvSpPr/>
          <p:nvPr/>
        </p:nvSpPr>
        <p:spPr>
          <a:xfrm>
            <a:off x="2501280" y="3926160"/>
            <a:ext cx="5360400" cy="3675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Y en index.js imprimimos el evento de mensaje de chat:</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1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4"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1255"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1256" name="CustomShape 3"/>
          <p:cNvSpPr/>
          <p:nvPr/>
        </p:nvSpPr>
        <p:spPr>
          <a:xfrm>
            <a:off x="1721160" y="502200"/>
            <a:ext cx="5001840" cy="985680"/>
          </a:xfrm>
          <a:prstGeom prst="wedgeEllipseCallout">
            <a:avLst>
              <a:gd name="adj1" fmla="val -11514"/>
              <a:gd name="adj2" fmla="val 97046"/>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800" spc="-1" strike="noStrike">
                <a:solidFill>
                  <a:srgbClr val="ffffff"/>
                </a:solidFill>
                <a:latin typeface="Calibri"/>
              </a:rPr>
              <a:t>El resultado es el siguiente:</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1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7"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1258"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1259" name="CustomShape 3"/>
          <p:cNvSpPr/>
          <p:nvPr/>
        </p:nvSpPr>
        <p:spPr>
          <a:xfrm>
            <a:off x="690120" y="528840"/>
            <a:ext cx="4518000" cy="447840"/>
          </a:xfrm>
          <a:prstGeom prst="flowChartDecision">
            <a:avLst/>
          </a:prstGeom>
          <a:solidFill>
            <a:srgbClr val="000000"/>
          </a:solidFill>
          <a:ln w="12600">
            <a:solidFill>
              <a:srgbClr val="000000"/>
            </a:solidFill>
            <a:miter/>
          </a:ln>
        </p:spPr>
        <p:style>
          <a:lnRef idx="0"/>
          <a:fillRef idx="0"/>
          <a:effectRef idx="0"/>
          <a:fontRef idx="minor"/>
        </p:style>
        <p:txBody>
          <a:bodyPr lIns="90000" rIns="90000" tIns="45000" bIns="45000" anchor="ctr">
            <a:noAutofit/>
          </a:bodyPr>
          <a:p>
            <a:pPr>
              <a:lnSpc>
                <a:spcPct val="100000"/>
              </a:lnSpc>
            </a:pPr>
            <a:r>
              <a:rPr b="0" lang="es-ES" sz="1800" spc="-1" strike="noStrike">
                <a:solidFill>
                  <a:srgbClr val="53575c"/>
                </a:solidFill>
                <a:latin typeface="Calibri"/>
              </a:rPr>
              <a:t>Broadcasting</a:t>
            </a:r>
            <a:endParaRPr b="0" lang="es-ES" sz="1800" spc="-1" strike="noStrike">
              <a:latin typeface="Arial"/>
            </a:endParaRPr>
          </a:p>
        </p:txBody>
      </p:sp>
      <p:sp>
        <p:nvSpPr>
          <p:cNvPr id="1260" name="CustomShape 4"/>
          <p:cNvSpPr/>
          <p:nvPr/>
        </p:nvSpPr>
        <p:spPr>
          <a:xfrm>
            <a:off x="2339640" y="1219320"/>
            <a:ext cx="5306760" cy="9230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El siguiente objetivo es que emitamos el evento desde el servidor al resto de usuarios.</a:t>
            </a:r>
            <a:endParaRPr b="0" lang="es-ES" sz="1200" spc="-1" strike="noStrike">
              <a:latin typeface="Arial"/>
            </a:endParaRPr>
          </a:p>
          <a:p>
            <a:pPr algn="ctr">
              <a:lnSpc>
                <a:spcPct val="100000"/>
              </a:lnSpc>
            </a:pPr>
            <a:endParaRPr b="0" lang="es-ES" sz="1200" spc="-1" strike="noStrike">
              <a:latin typeface="Arial"/>
            </a:endParaRPr>
          </a:p>
          <a:p>
            <a:pPr algn="ctr">
              <a:lnSpc>
                <a:spcPct val="100000"/>
              </a:lnSpc>
            </a:pPr>
            <a:r>
              <a:rPr b="0" lang="es-ES" sz="1200" spc="-1" strike="noStrike">
                <a:solidFill>
                  <a:srgbClr val="ffffff"/>
                </a:solidFill>
                <a:latin typeface="Calibri"/>
              </a:rPr>
              <a:t>Para enviar un evento a todos, Socket.IO nos da el io.emit:</a:t>
            </a:r>
            <a:endParaRPr b="0" lang="es-ES" sz="1200" spc="-1" strike="noStrike">
              <a:latin typeface="Arial"/>
            </a:endParaRPr>
          </a:p>
        </p:txBody>
      </p:sp>
      <p:sp>
        <p:nvSpPr>
          <p:cNvPr id="1261" name="CustomShape 5"/>
          <p:cNvSpPr/>
          <p:nvPr/>
        </p:nvSpPr>
        <p:spPr>
          <a:xfrm>
            <a:off x="2241000" y="2996640"/>
            <a:ext cx="4894200" cy="5227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Si desea enviar un mensaje a todos excepto a un determinado socket, tenemos </a:t>
            </a:r>
            <a:r>
              <a:rPr b="0" lang="es-ES" sz="1800" spc="-1" strike="noStrike">
                <a:solidFill>
                  <a:srgbClr val="ffffff"/>
                </a:solidFill>
                <a:latin typeface="Calibri"/>
              </a:rPr>
              <a:t>broadcast</a:t>
            </a:r>
            <a:endParaRPr b="0" lang="es-ES" sz="1800" spc="-1" strike="noStrike">
              <a:latin typeface="Arial"/>
            </a:endParaRPr>
          </a:p>
        </p:txBody>
      </p:sp>
      <p:sp>
        <p:nvSpPr>
          <p:cNvPr id="1262" name="CustomShape 6"/>
          <p:cNvSpPr/>
          <p:nvPr/>
        </p:nvSpPr>
        <p:spPr>
          <a:xfrm>
            <a:off x="2339640" y="4706640"/>
            <a:ext cx="5156640" cy="5644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En este caso, por simplicidad, enviaremos el mensaje a todos, incluido el remitente.</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1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3"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1264"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1265" name="CustomShape 3"/>
          <p:cNvSpPr/>
          <p:nvPr/>
        </p:nvSpPr>
        <p:spPr>
          <a:xfrm>
            <a:off x="1954440" y="757440"/>
            <a:ext cx="7278840" cy="7527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Y en el lado del cliente, cuando capturemos un evento de mensaje de chat, lo incluiremos en la página. El código total de JavaScript del lado del cliente ahora equivale a:</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1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6"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1267"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1268" name="CustomShape 3"/>
          <p:cNvSpPr/>
          <p:nvPr/>
        </p:nvSpPr>
        <p:spPr>
          <a:xfrm>
            <a:off x="2384640" y="791640"/>
            <a:ext cx="6839640" cy="7974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800" spc="-1" strike="noStrike">
                <a:solidFill>
                  <a:srgbClr val="ffffff"/>
                </a:solidFill>
                <a:latin typeface="Calibri"/>
              </a:rPr>
              <a:t>Y eso completa nuestra aplicación de chat, en aproximadamente 20 líneas de código! Esto es lo que parece:</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CustomShape 1"/>
          <p:cNvSpPr/>
          <p:nvPr/>
        </p:nvSpPr>
        <p:spPr>
          <a:xfrm>
            <a:off x="421200" y="457200"/>
            <a:ext cx="4419360" cy="50184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1 - Instalación de Node.js</a:t>
            </a:r>
            <a:endParaRPr b="0" lang="es-ES" sz="1800" spc="-1" strike="noStrike">
              <a:latin typeface="Arial"/>
            </a:endParaRPr>
          </a:p>
        </p:txBody>
      </p:sp>
      <p:sp>
        <p:nvSpPr>
          <p:cNvPr id="85" name="CustomShape 2"/>
          <p:cNvSpPr/>
          <p:nvPr/>
        </p:nvSpPr>
        <p:spPr>
          <a:xfrm>
            <a:off x="2662560" y="1219320"/>
            <a:ext cx="5450040" cy="8514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Node.js es una plataforma para el desarrollo de aplicaciones en JavaScript que se ejecutan fundamentalmente en un equipo servidor (pero eventualmente podemos desarrollar aplicaciones cliente)</a:t>
            </a:r>
            <a:endParaRPr b="0" lang="es-ES" sz="1200" spc="-1" strike="noStrike">
              <a:latin typeface="Arial"/>
            </a:endParaRPr>
          </a:p>
        </p:txBody>
      </p:sp>
      <p:sp>
        <p:nvSpPr>
          <p:cNvPr id="86" name="CustomShape 3"/>
          <p:cNvSpPr/>
          <p:nvPr/>
        </p:nvSpPr>
        <p:spPr>
          <a:xfrm>
            <a:off x="2725200" y="2375640"/>
            <a:ext cx="5351400" cy="6091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Presenta grandes ventajas en la implementación de aplicaciones que deben responder en tiempo real como por ejemplo los juegos multijugador.</a:t>
            </a:r>
            <a:endParaRPr b="0" lang="es-ES" sz="1200" spc="-1" strike="noStrike">
              <a:latin typeface="Arial"/>
            </a:endParaRPr>
          </a:p>
        </p:txBody>
      </p:sp>
      <p:sp>
        <p:nvSpPr>
          <p:cNvPr id="87" name="CustomShape 4"/>
          <p:cNvSpPr/>
          <p:nvPr/>
        </p:nvSpPr>
        <p:spPr>
          <a:xfrm>
            <a:off x="2770200" y="3218400"/>
            <a:ext cx="5270760" cy="10843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Poco sentido tiene utilizar Node.js en sitios web mayormente estáticos. Hay muchas aplicaciones actuales donde el contenido de la página varía constantemente: Twitter, Facebook, chats, juegos multijugador etc. donde Node.js puede hacer más eficiente la aplicación que se ejecuta en el servidor.</a:t>
            </a:r>
            <a:endParaRPr b="0" lang="es-ES" sz="1200" spc="-1" strike="noStrike">
              <a:latin typeface="Arial"/>
            </a:endParaRPr>
          </a:p>
        </p:txBody>
      </p:sp>
      <p:sp>
        <p:nvSpPr>
          <p:cNvPr id="88" name="CustomShape 5"/>
          <p:cNvSpPr/>
          <p:nvPr/>
        </p:nvSpPr>
        <p:spPr>
          <a:xfrm>
            <a:off x="2662560" y="4563000"/>
            <a:ext cx="5539680" cy="6541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Tiene su origen por el año 2009 y toma como base el motor de JavaScript V8 desarrollado por Google.</a:t>
            </a:r>
            <a:endParaRPr b="0" lang="es-ES" sz="1200" spc="-1" strike="noStrike">
              <a:latin typeface="Arial"/>
            </a:endParaRPr>
          </a:p>
        </p:txBody>
      </p:sp>
      <p:sp>
        <p:nvSpPr>
          <p:cNvPr id="89" name="CustomShape 6"/>
          <p:cNvSpPr/>
          <p:nvPr/>
        </p:nvSpPr>
        <p:spPr>
          <a:xfrm>
            <a:off x="2725200" y="5495400"/>
            <a:ext cx="5611680" cy="7527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Cuando desarrollamos aplicaciones en la plataforma Node.js utilizamos el lenguaje JavaScript para la implementación. Disponemos de numerosos módulos que nos facilitan la implementación de servidores web, administración de archivos, protocolos de comunicaciones etc.</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CustomShape 1"/>
          <p:cNvSpPr/>
          <p:nvPr/>
        </p:nvSpPr>
        <p:spPr>
          <a:xfrm>
            <a:off x="457200" y="457200"/>
            <a:ext cx="5665320" cy="6361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Si detenemos el servidor que creamos desde la consola (Presionamos las teclas Ctrl C que aborta el programa) y solicitamos nuevamente datos al servidor podremos ver que ahora el servidor no responde:</a:t>
            </a:r>
            <a:endParaRPr b="0" lang="es-ES" sz="1200" spc="-1" strike="noStrike">
              <a:latin typeface="Arial"/>
            </a:endParaRPr>
          </a:p>
        </p:txBody>
      </p:sp>
      <p:pic>
        <p:nvPicPr>
          <p:cNvPr id="188" name="Picture 2" descr=""/>
          <p:cNvPicPr/>
          <p:nvPr/>
        </p:nvPicPr>
        <p:blipFill>
          <a:blip r:embed="rId1"/>
          <a:stretch/>
        </p:blipFill>
        <p:spPr>
          <a:xfrm>
            <a:off x="2504160" y="1294560"/>
            <a:ext cx="6362280" cy="3809520"/>
          </a:xfrm>
          <a:prstGeom prst="rect">
            <a:avLst/>
          </a:prstGeom>
          <a:ln>
            <a:noFill/>
          </a:ln>
          <a:effectLst>
            <a:outerShdw dist="139498" dir="2700000">
              <a:srgbClr val="333333">
                <a:alpha val="65000"/>
              </a:srgbClr>
            </a:outerShdw>
          </a:effectLst>
        </p:spPr>
      </p:pic>
      <p:sp>
        <p:nvSpPr>
          <p:cNvPr id="189" name="CustomShape 2"/>
          <p:cNvSpPr/>
          <p:nvPr/>
        </p:nvSpPr>
        <p:spPr>
          <a:xfrm>
            <a:off x="1506240" y="5567040"/>
            <a:ext cx="6274800" cy="8780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Es importante entonces tener en cuenta que el programa Node.js este ejecutándose para poder pedirle recursos. Otra cosa muy importante es que cada vez que hagamos combios en el código fuente de nuestra aplicación en JavaScript debemos detener y volver a lanzar el programa para que tenga en cuenta las modificaciones.</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CustomShape 1"/>
          <p:cNvSpPr/>
          <p:nvPr/>
        </p:nvSpPr>
        <p:spPr>
          <a:xfrm>
            <a:off x="331560" y="174240"/>
            <a:ext cx="6535080" cy="53100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6 - Modulo http:datos que envía el navegador.</a:t>
            </a:r>
            <a:endParaRPr b="0" lang="es-ES" sz="1800" spc="-1" strike="noStrike">
              <a:latin typeface="Arial"/>
            </a:endParaRPr>
          </a:p>
        </p:txBody>
      </p:sp>
      <p:sp>
        <p:nvSpPr>
          <p:cNvPr id="191" name="CustomShape 2"/>
          <p:cNvSpPr/>
          <p:nvPr/>
        </p:nvSpPr>
        <p:spPr>
          <a:xfrm>
            <a:off x="3061440" y="871200"/>
            <a:ext cx="4634280" cy="7707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Hemos visto que en Node.js debemos crear en nuestra aplicación un servidor web y mediante una función asincrónica capturar las peticiones que envie el navegador.</a:t>
            </a:r>
            <a:endParaRPr b="0" lang="es-ES" sz="1200" spc="-1" strike="noStrike">
              <a:latin typeface="Arial"/>
            </a:endParaRPr>
          </a:p>
        </p:txBody>
      </p:sp>
      <p:sp>
        <p:nvSpPr>
          <p:cNvPr id="192" name="CustomShape 3"/>
          <p:cNvSpPr/>
          <p:nvPr/>
        </p:nvSpPr>
        <p:spPr>
          <a:xfrm>
            <a:off x="2877840" y="1793880"/>
            <a:ext cx="3988800" cy="4748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Recordemos el programa del concepto anterior: ejercicio7.js</a:t>
            </a:r>
            <a:endParaRPr b="0" lang="es-ES" sz="1200" spc="-1" strike="noStrike">
              <a:latin typeface="Arial"/>
            </a:endParaRPr>
          </a:p>
        </p:txBody>
      </p:sp>
      <p:sp>
        <p:nvSpPr>
          <p:cNvPr id="193" name="CustomShape 4"/>
          <p:cNvSpPr/>
          <p:nvPr/>
        </p:nvSpPr>
        <p:spPr>
          <a:xfrm>
            <a:off x="5782320" y="2464920"/>
            <a:ext cx="4410360" cy="6897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Cada vez que sucede una petición de recurso (puede ser una página, una imagen, un archivo de sonido etc.) se ejecuta la función anónima que le pasamos a createServer.</a:t>
            </a:r>
            <a:endParaRPr b="0" lang="es-ES" sz="1200" spc="-1" strike="noStrike">
              <a:latin typeface="Arial"/>
            </a:endParaRPr>
          </a:p>
        </p:txBody>
      </p:sp>
      <p:sp>
        <p:nvSpPr>
          <p:cNvPr id="194" name="CustomShape 5"/>
          <p:cNvSpPr/>
          <p:nvPr/>
        </p:nvSpPr>
        <p:spPr>
          <a:xfrm>
            <a:off x="5862960" y="3299760"/>
            <a:ext cx="4293720" cy="6260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No vimos ni hablamos nada del primer parámetro de la función: el cual lo llamamos "pedido"</a:t>
            </a:r>
            <a:endParaRPr b="0" lang="es-ES" sz="1200" spc="-1" strike="noStrike">
              <a:latin typeface="Arial"/>
            </a:endParaRPr>
          </a:p>
        </p:txBody>
      </p:sp>
      <p:sp>
        <p:nvSpPr>
          <p:cNvPr id="195" name="CustomShape 6"/>
          <p:cNvSpPr/>
          <p:nvPr/>
        </p:nvSpPr>
        <p:spPr>
          <a:xfrm>
            <a:off x="5862960" y="4070160"/>
            <a:ext cx="4719600" cy="4075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Este objeto tiene muchos datos que llegan al servidor. Analizaremos la propiedad url de este objeto.</a:t>
            </a:r>
            <a:endParaRPr b="0" lang="es-ES" sz="1200" spc="-1" strike="noStrike">
              <a:latin typeface="Arial"/>
            </a:endParaRPr>
          </a:p>
        </p:txBody>
      </p:sp>
      <p:sp>
        <p:nvSpPr>
          <p:cNvPr id="196" name="CustomShape 7"/>
          <p:cNvSpPr/>
          <p:nvPr/>
        </p:nvSpPr>
        <p:spPr>
          <a:xfrm>
            <a:off x="2111040" y="4615560"/>
            <a:ext cx="5522040" cy="4928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Se trata de un string con la ubicación exacta del recurso que pide el navegador al servidor, por ejemplo:</a:t>
            </a:r>
            <a:endParaRPr b="0" lang="es-ES" sz="1200" spc="-1" strike="noStrike">
              <a:latin typeface="Arial"/>
            </a:endParaRPr>
          </a:p>
        </p:txBody>
      </p:sp>
      <p:sp>
        <p:nvSpPr>
          <p:cNvPr id="197" name="CustomShape 8"/>
          <p:cNvSpPr/>
          <p:nvPr/>
        </p:nvSpPr>
        <p:spPr>
          <a:xfrm>
            <a:off x="1721160" y="5937480"/>
            <a:ext cx="6705360" cy="5641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Estamos solicitando al servidor localhost el archvio pagina1.html que se encuentra en la carpeta 'carpeta1' del servidor y tiene dos parámetros.</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CustomShape 1"/>
          <p:cNvSpPr/>
          <p:nvPr/>
        </p:nvSpPr>
        <p:spPr>
          <a:xfrm>
            <a:off x="1066680" y="642240"/>
            <a:ext cx="4813560" cy="6361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Veamos como podemos recuperar estos datos en la función anónima que debe responder la petición.</a:t>
            </a:r>
            <a:endParaRPr b="0" lang="es-ES" sz="1200" spc="-1" strike="noStrike">
              <a:latin typeface="Arial"/>
            </a:endParaRPr>
          </a:p>
        </p:txBody>
      </p:sp>
      <p:sp>
        <p:nvSpPr>
          <p:cNvPr id="199" name="CustomShape 2"/>
          <p:cNvSpPr/>
          <p:nvPr/>
        </p:nvSpPr>
        <p:spPr>
          <a:xfrm>
            <a:off x="2743200" y="1514880"/>
            <a:ext cx="4822560" cy="3103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Codifiquemos el archivo ejercicio8.js:</a:t>
            </a:r>
            <a:endParaRPr b="0" lang="es-ES" sz="1200" spc="-1" strike="noStrike">
              <a:latin typeface="Arial"/>
            </a:endParaRPr>
          </a:p>
        </p:txBody>
      </p:sp>
      <p:sp>
        <p:nvSpPr>
          <p:cNvPr id="200" name="CustomShape 3"/>
          <p:cNvSpPr/>
          <p:nvPr/>
        </p:nvSpPr>
        <p:spPr>
          <a:xfrm>
            <a:off x="6472440" y="2061720"/>
            <a:ext cx="4240080" cy="5943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Requerimos otro módulo llamado 'url' (este módulo nos facilita el análisis de las distintas partes de una url) además del módulo 'http' que ya conocemos:</a:t>
            </a:r>
            <a:endParaRPr b="0" lang="es-ES" sz="1200" spc="-1" strike="noStrike">
              <a:latin typeface="Arial"/>
            </a:endParaRPr>
          </a:p>
        </p:txBody>
      </p:sp>
      <p:sp>
        <p:nvSpPr>
          <p:cNvPr id="201" name="CustomShape 4"/>
          <p:cNvSpPr/>
          <p:nvPr/>
        </p:nvSpPr>
        <p:spPr>
          <a:xfrm>
            <a:off x="6825600" y="3625920"/>
            <a:ext cx="4155840" cy="7149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En la función anónima llamamos al método parse del objeto 'url' y le pasamos como parámetro la propiedad url del objeto pedido que llega a la función:</a:t>
            </a:r>
            <a:endParaRPr b="0" lang="es-ES" sz="1200" spc="-1" strike="noStrike">
              <a:latin typeface="Arial"/>
            </a:endParaRPr>
          </a:p>
        </p:txBody>
      </p:sp>
      <p:sp>
        <p:nvSpPr>
          <p:cNvPr id="202" name="CustomShape 5"/>
          <p:cNvSpPr/>
          <p:nvPr/>
        </p:nvSpPr>
        <p:spPr>
          <a:xfrm>
            <a:off x="5486400" y="5121720"/>
            <a:ext cx="5578560" cy="5490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Esta actividad lo que hace es parsear (procesar el string que contiene pedido.url) y descomponernos las distintas partes de una url en un objeto literal para facilitar analizar su contenido.</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CustomShape 1"/>
          <p:cNvSpPr/>
          <p:nvPr/>
        </p:nvSpPr>
        <p:spPr>
          <a:xfrm>
            <a:off x="412200" y="457200"/>
            <a:ext cx="5629320" cy="5374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Ejecutemos este programa (ejercicio8.js) y dispongamos desde el navegador la url:</a:t>
            </a:r>
            <a:endParaRPr b="0" lang="es-ES" sz="1200" spc="-1" strike="noStrike">
              <a:latin typeface="Arial"/>
            </a:endParaRPr>
          </a:p>
        </p:txBody>
      </p:sp>
      <p:sp>
        <p:nvSpPr>
          <p:cNvPr id="204" name="CustomShape 2"/>
          <p:cNvSpPr/>
          <p:nvPr/>
        </p:nvSpPr>
        <p:spPr>
          <a:xfrm>
            <a:off x="1541880" y="1982880"/>
            <a:ext cx="5862600" cy="9140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Luego de solicitar la página desde el navegador (recordar que no hace falta que existe la carpeta 'carpeta1' ni el archivo 'pagina1.html) veamos que nos muestra la consola:</a:t>
            </a:r>
            <a:endParaRPr b="0" lang="es-ES" sz="1200" spc="-1" strike="noStrike">
              <a:latin typeface="Arial"/>
            </a:endParaRPr>
          </a:p>
        </p:txBody>
      </p:sp>
      <p:pic>
        <p:nvPicPr>
          <p:cNvPr id="205" name="Picture 2" descr=""/>
          <p:cNvPicPr/>
          <p:nvPr/>
        </p:nvPicPr>
        <p:blipFill>
          <a:blip r:embed="rId1"/>
          <a:srcRect l="0" t="0" r="0" b="51330"/>
          <a:stretch/>
        </p:blipFill>
        <p:spPr>
          <a:xfrm>
            <a:off x="1292040" y="3078720"/>
            <a:ext cx="6362280" cy="1844640"/>
          </a:xfrm>
          <a:prstGeom prst="rect">
            <a:avLst/>
          </a:prstGeom>
          <a:ln>
            <a:noFill/>
          </a:ln>
          <a:effectLst>
            <a:outerShdw dist="139498" dir="2700000">
              <a:srgbClr val="333333">
                <a:alpha val="65000"/>
              </a:srgbClr>
            </a:outerShdw>
          </a:effectLst>
        </p:spPr>
      </p:pic>
      <p:sp>
        <p:nvSpPr>
          <p:cNvPr id="206" name="CustomShape 3"/>
          <p:cNvSpPr/>
          <p:nvPr/>
        </p:nvSpPr>
        <p:spPr>
          <a:xfrm>
            <a:off x="1335600" y="5127840"/>
            <a:ext cx="6068880" cy="3582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El objeto literal objetourl tiene tres propiedades fundamentales para recuperar los datos en forma parcial y agrupada de la petición HTTP que hizo el navegador:</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CustomShape 1"/>
          <p:cNvSpPr/>
          <p:nvPr/>
        </p:nvSpPr>
        <p:spPr>
          <a:xfrm>
            <a:off x="403560" y="226080"/>
            <a:ext cx="8686440" cy="47484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7 - Servidor web con Node.js que sirve páginas estáticas HTML</a:t>
            </a:r>
            <a:endParaRPr b="0" lang="es-ES" sz="1800" spc="-1" strike="noStrike">
              <a:latin typeface="Arial"/>
            </a:endParaRPr>
          </a:p>
        </p:txBody>
      </p:sp>
      <p:sp>
        <p:nvSpPr>
          <p:cNvPr id="208" name="CustomShape 2"/>
          <p:cNvSpPr/>
          <p:nvPr/>
        </p:nvSpPr>
        <p:spPr>
          <a:xfrm>
            <a:off x="2505600" y="860400"/>
            <a:ext cx="5629320" cy="7707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En este concepto nos concentraremos en como dada una petición de una página HTML proceder a verificar si existe dicha página, leerla y retornarla al navegador que la solicitó.</a:t>
            </a:r>
            <a:endParaRPr b="0" lang="es-ES" sz="1200" spc="-1" strike="noStrike">
              <a:latin typeface="Arial"/>
            </a:endParaRPr>
          </a:p>
        </p:txBody>
      </p:sp>
      <p:sp>
        <p:nvSpPr>
          <p:cNvPr id="209" name="CustomShape 3"/>
          <p:cNvSpPr/>
          <p:nvPr/>
        </p:nvSpPr>
        <p:spPr>
          <a:xfrm>
            <a:off x="2608560" y="1790640"/>
            <a:ext cx="5423400" cy="7974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Vamos a crear un subdirectorio llamado 'static' (puede tener cualquier nombre) en la carpeta donde crearemos nuestra aplicación Node.js y almacenaremos tres páginas HTML: index.html, pagina1.html y pagina2.html</a:t>
            </a:r>
            <a:endParaRPr b="0" lang="es-ES" sz="1200" spc="-1" strike="noStrike">
              <a:latin typeface="Arial"/>
            </a:endParaRPr>
          </a:p>
        </p:txBody>
      </p:sp>
      <p:sp>
        <p:nvSpPr>
          <p:cNvPr id="210" name="CustomShape 4"/>
          <p:cNvSpPr/>
          <p:nvPr/>
        </p:nvSpPr>
        <p:spPr>
          <a:xfrm>
            <a:off x="3769560" y="2739960"/>
            <a:ext cx="3101400" cy="429840"/>
          </a:xfrm>
          <a:prstGeom prst="doubleWave">
            <a:avLst>
              <a:gd name="adj1" fmla="val 6250"/>
              <a:gd name="adj2" fmla="val 0"/>
            </a:avLst>
          </a:prstGeom>
          <a:solidFill>
            <a:srgbClr val="000000"/>
          </a:solidFill>
          <a:ln w="12600">
            <a:solidFill>
              <a:srgbClr val="0000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El contenido de estos tres archivos será:</a:t>
            </a:r>
            <a:endParaRPr b="0" lang="es-ES" sz="1200" spc="-1" strike="noStrike">
              <a:latin typeface="Arial"/>
            </a:endParaRPr>
          </a:p>
        </p:txBody>
      </p:sp>
      <p:sp>
        <p:nvSpPr>
          <p:cNvPr id="211" name="CustomShape 5"/>
          <p:cNvSpPr/>
          <p:nvPr/>
        </p:nvSpPr>
        <p:spPr>
          <a:xfrm>
            <a:off x="838080" y="3316680"/>
            <a:ext cx="1770120" cy="335880"/>
          </a:xfrm>
          <a:prstGeom prst="flowChartDecision">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Index.html</a:t>
            </a:r>
            <a:endParaRPr b="0" lang="es-ES" sz="1200" spc="-1" strike="noStrike">
              <a:latin typeface="Arial"/>
            </a:endParaRPr>
          </a:p>
        </p:txBody>
      </p:sp>
      <p:sp>
        <p:nvSpPr>
          <p:cNvPr id="212" name="CustomShape 6"/>
          <p:cNvSpPr/>
          <p:nvPr/>
        </p:nvSpPr>
        <p:spPr>
          <a:xfrm>
            <a:off x="4533840" y="3383640"/>
            <a:ext cx="2446920" cy="367200"/>
          </a:xfrm>
          <a:prstGeom prst="flowChartDecision">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pagina1.html</a:t>
            </a:r>
            <a:endParaRPr b="0" lang="es-ES" sz="1200" spc="-1" strike="noStrike">
              <a:latin typeface="Arial"/>
            </a:endParaRPr>
          </a:p>
        </p:txBody>
      </p:sp>
      <p:sp>
        <p:nvSpPr>
          <p:cNvPr id="213" name="CustomShape 7"/>
          <p:cNvSpPr/>
          <p:nvPr/>
        </p:nvSpPr>
        <p:spPr>
          <a:xfrm>
            <a:off x="8355240" y="3350160"/>
            <a:ext cx="2209320" cy="434520"/>
          </a:xfrm>
          <a:prstGeom prst="flowChartDecision">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Pagina2.html</a:t>
            </a:r>
            <a:endParaRPr b="0" lang="es-ES" sz="1200" spc="-1" strike="noStrike">
              <a:latin typeface="Arial"/>
            </a:endParaRPr>
          </a:p>
        </p:txBody>
      </p:sp>
      <p:sp>
        <p:nvSpPr>
          <p:cNvPr id="214" name="CustomShape 8"/>
          <p:cNvSpPr/>
          <p:nvPr/>
        </p:nvSpPr>
        <p:spPr>
          <a:xfrm>
            <a:off x="3599280" y="5973840"/>
            <a:ext cx="3872520" cy="574560"/>
          </a:xfrm>
          <a:prstGeom prst="doubleWave">
            <a:avLst>
              <a:gd name="adj1" fmla="val 6250"/>
              <a:gd name="adj2" fmla="val 0"/>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Tener bien en cuenta de grabar estos tres archivos HTML en una subcarpeta llamada static.</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CustomShape 1"/>
          <p:cNvSpPr/>
          <p:nvPr/>
        </p:nvSpPr>
        <p:spPr>
          <a:xfrm>
            <a:off x="2187360" y="167040"/>
            <a:ext cx="5001840" cy="5284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Ahora creemos nuestro programa en Node.js que se encargará de responder a peticiones de páginas HTML.</a:t>
            </a:r>
            <a:endParaRPr b="0" lang="es-ES" sz="1200" spc="-1" strike="noStrike">
              <a:latin typeface="Arial"/>
            </a:endParaRPr>
          </a:p>
        </p:txBody>
      </p:sp>
      <p:sp>
        <p:nvSpPr>
          <p:cNvPr id="216" name="CustomShape 2"/>
          <p:cNvSpPr/>
          <p:nvPr/>
        </p:nvSpPr>
        <p:spPr>
          <a:xfrm>
            <a:off x="430200" y="1204560"/>
            <a:ext cx="2635200" cy="4442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Creemos el archivo:</a:t>
            </a:r>
            <a:endParaRPr b="0" lang="es-ES" sz="1200" spc="-1" strike="noStrike">
              <a:latin typeface="Arial"/>
            </a:endParaRPr>
          </a:p>
        </p:txBody>
      </p:sp>
      <p:sp>
        <p:nvSpPr>
          <p:cNvPr id="217" name="CustomShape 3"/>
          <p:cNvSpPr/>
          <p:nvPr/>
        </p:nvSpPr>
        <p:spPr>
          <a:xfrm>
            <a:off x="546840" y="2322720"/>
            <a:ext cx="2724840" cy="331200"/>
          </a:xfrm>
          <a:prstGeom prst="flowChartDecision">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Server.js</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CustomShape 1"/>
          <p:cNvSpPr/>
          <p:nvPr/>
        </p:nvSpPr>
        <p:spPr>
          <a:xfrm>
            <a:off x="376560" y="493200"/>
            <a:ext cx="9746280" cy="44784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8 - Servidor web de archivos estáticos html, css, jpg, mp3, mp4, ico etc.</a:t>
            </a:r>
            <a:endParaRPr b="0" lang="es-ES" sz="1800" spc="-1" strike="noStrike">
              <a:latin typeface="Arial"/>
            </a:endParaRPr>
          </a:p>
        </p:txBody>
      </p:sp>
      <p:sp>
        <p:nvSpPr>
          <p:cNvPr id="219" name="CustomShape 2"/>
          <p:cNvSpPr/>
          <p:nvPr/>
        </p:nvSpPr>
        <p:spPr>
          <a:xfrm>
            <a:off x="3111840" y="1398600"/>
            <a:ext cx="4338720" cy="7974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Un sitio web como sabemos está constituido entre otro por archivos html, js, css, jpg, gif, mp3, mp4, ico etc.</a:t>
            </a:r>
            <a:endParaRPr b="0" lang="es-ES" sz="1200" spc="-1" strike="noStrike">
              <a:latin typeface="Arial"/>
            </a:endParaRPr>
          </a:p>
        </p:txBody>
      </p:sp>
      <p:sp>
        <p:nvSpPr>
          <p:cNvPr id="220" name="CustomShape 3"/>
          <p:cNvSpPr/>
          <p:nvPr/>
        </p:nvSpPr>
        <p:spPr>
          <a:xfrm>
            <a:off x="2348640" y="2474280"/>
            <a:ext cx="6059880" cy="7077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Siempre que devolvemos un recurso a un cliente (normalmente el navegador) en la cabecera de respuesta indicamos el tipo de recurso devuelto:</a:t>
            </a:r>
            <a:endParaRPr b="0" lang="es-ES" sz="1200" spc="-1" strike="noStrike">
              <a:latin typeface="Arial"/>
            </a:endParaRPr>
          </a:p>
        </p:txBody>
      </p:sp>
      <p:sp>
        <p:nvSpPr>
          <p:cNvPr id="221" name="CustomShape 4"/>
          <p:cNvSpPr/>
          <p:nvPr/>
        </p:nvSpPr>
        <p:spPr>
          <a:xfrm>
            <a:off x="1653480" y="4609080"/>
            <a:ext cx="7924320" cy="7938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Debemos inicializar el valor 'Content-Type' con el tipo de recurso a devolver, como en el concepto anterior solo devolvíamos archivos html nos bastaba con indicar siempre el valor: 'text/html'</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CustomShape 1"/>
          <p:cNvSpPr/>
          <p:nvPr/>
        </p:nvSpPr>
        <p:spPr>
          <a:xfrm>
            <a:off x="430200" y="609480"/>
            <a:ext cx="2778840" cy="51048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Protocolo MIME</a:t>
            </a:r>
            <a:endParaRPr b="0" lang="es-ES" sz="1800" spc="-1" strike="noStrike">
              <a:latin typeface="Arial"/>
            </a:endParaRPr>
          </a:p>
        </p:txBody>
      </p:sp>
      <p:sp>
        <p:nvSpPr>
          <p:cNvPr id="223" name="CustomShape 2"/>
          <p:cNvSpPr/>
          <p:nvPr/>
        </p:nvSpPr>
        <p:spPr>
          <a:xfrm>
            <a:off x="1837800" y="1443240"/>
            <a:ext cx="6310800" cy="7527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Los MIME Types son la manera estándar de mandar contenido a través de internet. Especifican a cada archivo con su tipo de contenido.</a:t>
            </a:r>
            <a:endParaRPr b="0" lang="es-ES" sz="1200" spc="-1" strike="noStrike">
              <a:latin typeface="Arial"/>
            </a:endParaRPr>
          </a:p>
        </p:txBody>
      </p:sp>
      <p:sp>
        <p:nvSpPr>
          <p:cNvPr id="224" name="CustomShape 3"/>
          <p:cNvSpPr/>
          <p:nvPr/>
        </p:nvSpPr>
        <p:spPr>
          <a:xfrm>
            <a:off x="1909440" y="2456280"/>
            <a:ext cx="6239160" cy="6897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Según el tipo de archivo que retornamos indicamos un valor distinto a Content-Type. Ejemplos de valores:</a:t>
            </a:r>
            <a:endParaRPr b="0" lang="es-ES" sz="1200" spc="-1" strike="noStrike">
              <a:latin typeface="Arial"/>
            </a:endParaRPr>
          </a:p>
        </p:txBody>
      </p:sp>
      <p:sp>
        <p:nvSpPr>
          <p:cNvPr id="225" name="CustomShape 4"/>
          <p:cNvSpPr/>
          <p:nvPr/>
        </p:nvSpPr>
        <p:spPr>
          <a:xfrm>
            <a:off x="1837800" y="5665680"/>
            <a:ext cx="6750000" cy="5108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Un listado bastante completo de tipos MIME lo podemos ver en este </a:t>
            </a:r>
            <a:r>
              <a:rPr b="0" lang="es-ES" sz="1200" spc="-1" strike="noStrike" u="sng">
                <a:solidFill>
                  <a:srgbClr val="0563c1"/>
                </a:solidFill>
                <a:uFillTx/>
                <a:latin typeface="Calibri"/>
                <a:hlinkClick r:id="rId1"/>
              </a:rPr>
              <a:t>sitio.</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CustomShape 1"/>
          <p:cNvSpPr/>
          <p:nvPr/>
        </p:nvSpPr>
        <p:spPr>
          <a:xfrm>
            <a:off x="172440" y="264240"/>
            <a:ext cx="2025720" cy="46584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Problema</a:t>
            </a:r>
            <a:endParaRPr b="0" lang="es-ES" sz="1800" spc="-1" strike="noStrike">
              <a:latin typeface="Arial"/>
            </a:endParaRPr>
          </a:p>
        </p:txBody>
      </p:sp>
      <p:sp>
        <p:nvSpPr>
          <p:cNvPr id="227" name="CustomShape 2"/>
          <p:cNvSpPr/>
          <p:nvPr/>
        </p:nvSpPr>
        <p:spPr>
          <a:xfrm>
            <a:off x="172440" y="1014120"/>
            <a:ext cx="5808600" cy="4928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Confeccionaremos un sitio que contenga una serie de archivos html, css, jpg, mp3, mp4 e ico.</a:t>
            </a:r>
            <a:endParaRPr b="0" lang="es-ES" sz="1200" spc="-1" strike="noStrike">
              <a:latin typeface="Arial"/>
            </a:endParaRPr>
          </a:p>
        </p:txBody>
      </p:sp>
      <p:sp>
        <p:nvSpPr>
          <p:cNvPr id="228" name="CustomShape 3"/>
          <p:cNvSpPr/>
          <p:nvPr/>
        </p:nvSpPr>
        <p:spPr>
          <a:xfrm>
            <a:off x="-36000" y="1690560"/>
            <a:ext cx="6158520" cy="8460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Crearemos un directorio llamado ejercicio10 y dentro de este otro directorio interno llamado static donde dispondremos todos los archivos html,css, jpg, mp3, mp4 e ico.</a:t>
            </a:r>
            <a:endParaRPr b="0" lang="es-ES" sz="1200" spc="-1" strike="noStrike">
              <a:latin typeface="Arial"/>
            </a:endParaRPr>
          </a:p>
        </p:txBody>
      </p:sp>
      <p:sp>
        <p:nvSpPr>
          <p:cNvPr id="229" name="CustomShape 4"/>
          <p:cNvSpPr/>
          <p:nvPr/>
        </p:nvSpPr>
        <p:spPr>
          <a:xfrm>
            <a:off x="176040" y="2793240"/>
            <a:ext cx="6023880" cy="6721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En el directorio ejercicio10 tipearemos nuestra aplicacion Node.js que tiene por objetivo servir las páginas HTML y otros recursos que pidan los navegadores web.</a:t>
            </a:r>
            <a:endParaRPr b="0" lang="es-ES" sz="1200" spc="-1" strike="noStrike">
              <a:latin typeface="Arial"/>
            </a:endParaRPr>
          </a:p>
        </p:txBody>
      </p:sp>
      <p:sp>
        <p:nvSpPr>
          <p:cNvPr id="230" name="CustomShape 5"/>
          <p:cNvSpPr/>
          <p:nvPr/>
        </p:nvSpPr>
        <p:spPr>
          <a:xfrm>
            <a:off x="334080" y="3739680"/>
            <a:ext cx="5647320" cy="4568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La aplicación Node.js la llamamos ejercicio10.js</a:t>
            </a:r>
            <a:endParaRPr b="0" lang="es-ES" sz="1200" spc="-1" strike="noStrike">
              <a:latin typeface="Arial"/>
            </a:endParaRPr>
          </a:p>
        </p:txBody>
      </p:sp>
      <p:sp>
        <p:nvSpPr>
          <p:cNvPr id="231" name="CustomShape 6"/>
          <p:cNvSpPr/>
          <p:nvPr/>
        </p:nvSpPr>
        <p:spPr>
          <a:xfrm>
            <a:off x="8851680" y="497160"/>
            <a:ext cx="2720520" cy="420840"/>
          </a:xfrm>
          <a:prstGeom prst="flowChartDecision">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Server.js</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CustomShape 1"/>
          <p:cNvSpPr/>
          <p:nvPr/>
        </p:nvSpPr>
        <p:spPr>
          <a:xfrm>
            <a:off x="600480" y="155880"/>
            <a:ext cx="4383360" cy="5256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800" spc="-1" strike="noStrike">
                <a:solidFill>
                  <a:srgbClr val="ffffff"/>
                </a:solidFill>
                <a:latin typeface="Calibri"/>
              </a:rPr>
              <a:t> </a:t>
            </a:r>
            <a:r>
              <a:rPr b="0" lang="es-ES" sz="1200" spc="-1" strike="noStrike">
                <a:solidFill>
                  <a:srgbClr val="ffffff"/>
                </a:solidFill>
                <a:latin typeface="Calibri"/>
              </a:rPr>
              <a:t>iniciar la aplicación desde la consola:</a:t>
            </a:r>
            <a:endParaRPr b="0" lang="es-ES" sz="1200" spc="-1" strike="noStrike">
              <a:latin typeface="Arial"/>
            </a:endParaRPr>
          </a:p>
        </p:txBody>
      </p:sp>
      <p:pic>
        <p:nvPicPr>
          <p:cNvPr id="233" name="Picture 2" descr=""/>
          <p:cNvPicPr/>
          <p:nvPr/>
        </p:nvPicPr>
        <p:blipFill>
          <a:blip r:embed="rId1"/>
          <a:srcRect l="0" t="0" r="0" b="64537"/>
          <a:stretch/>
        </p:blipFill>
        <p:spPr>
          <a:xfrm>
            <a:off x="387720" y="786240"/>
            <a:ext cx="5907240" cy="1472400"/>
          </a:xfrm>
          <a:prstGeom prst="rect">
            <a:avLst/>
          </a:prstGeom>
          <a:ln>
            <a:noFill/>
          </a:ln>
          <a:effectLst>
            <a:outerShdw dist="139498" dir="2700000">
              <a:srgbClr val="333333">
                <a:alpha val="65000"/>
              </a:srgbClr>
            </a:outerShdw>
          </a:effectLst>
        </p:spPr>
      </p:pic>
      <p:pic>
        <p:nvPicPr>
          <p:cNvPr id="234" name="Picture 4" descr=""/>
          <p:cNvPicPr/>
          <p:nvPr/>
        </p:nvPicPr>
        <p:blipFill>
          <a:blip r:embed="rId2"/>
          <a:stretch/>
        </p:blipFill>
        <p:spPr>
          <a:xfrm>
            <a:off x="6849000" y="553680"/>
            <a:ext cx="4876560" cy="3152160"/>
          </a:xfrm>
          <a:prstGeom prst="rect">
            <a:avLst/>
          </a:prstGeom>
          <a:ln>
            <a:noFill/>
          </a:ln>
          <a:effectLst>
            <a:outerShdw dist="139498" dir="2700000">
              <a:srgbClr val="333333">
                <a:alpha val="65000"/>
              </a:srgbClr>
            </a:outerShdw>
          </a:effectLst>
        </p:spPr>
      </p:pic>
      <p:sp>
        <p:nvSpPr>
          <p:cNvPr id="235" name="CustomShape 2"/>
          <p:cNvSpPr/>
          <p:nvPr/>
        </p:nvSpPr>
        <p:spPr>
          <a:xfrm>
            <a:off x="8507520" y="91800"/>
            <a:ext cx="1559520" cy="3268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Resultado</a:t>
            </a:r>
            <a:endParaRPr b="0" lang="es-ES" sz="1200" spc="-1" strike="noStrike">
              <a:latin typeface="Arial"/>
            </a:endParaRPr>
          </a:p>
        </p:txBody>
      </p:sp>
      <p:sp>
        <p:nvSpPr>
          <p:cNvPr id="236" name="CustomShape 3"/>
          <p:cNvSpPr/>
          <p:nvPr/>
        </p:nvSpPr>
        <p:spPr>
          <a:xfrm>
            <a:off x="332640" y="2460240"/>
            <a:ext cx="4159440" cy="4388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La organización de los archivos en el disco duro es:</a:t>
            </a:r>
            <a:endParaRPr b="0" lang="es-ES" sz="1200" spc="-1" strike="noStrike">
              <a:latin typeface="Arial"/>
            </a:endParaRPr>
          </a:p>
        </p:txBody>
      </p:sp>
      <p:pic>
        <p:nvPicPr>
          <p:cNvPr id="237" name="Picture 6" descr=""/>
          <p:cNvPicPr/>
          <p:nvPr/>
        </p:nvPicPr>
        <p:blipFill>
          <a:blip r:embed="rId3"/>
          <a:stretch/>
        </p:blipFill>
        <p:spPr>
          <a:xfrm>
            <a:off x="262800" y="3034440"/>
            <a:ext cx="3976560" cy="2658240"/>
          </a:xfrm>
          <a:prstGeom prst="rect">
            <a:avLst/>
          </a:prstGeom>
          <a:ln>
            <a:noFill/>
          </a:ln>
          <a:effectLst>
            <a:outerShdw dist="139498" dir="2700000">
              <a:srgbClr val="333333">
                <a:alpha val="65000"/>
              </a:srgbClr>
            </a:outerShdw>
          </a:effectLst>
        </p:spPr>
      </p:pic>
      <p:sp>
        <p:nvSpPr>
          <p:cNvPr id="238" name="CustomShape 4"/>
          <p:cNvSpPr/>
          <p:nvPr/>
        </p:nvSpPr>
        <p:spPr>
          <a:xfrm>
            <a:off x="4745160" y="3743640"/>
            <a:ext cx="4652280" cy="3672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Como vemos en la carpeta ejercicio10 se ubica la aplicación Node.js y la carpeta static con todos los recursos:</a:t>
            </a:r>
            <a:endParaRPr b="0" lang="es-ES" sz="1200" spc="-1" strike="noStrike">
              <a:latin typeface="Arial"/>
            </a:endParaRPr>
          </a:p>
        </p:txBody>
      </p:sp>
      <p:sp>
        <p:nvSpPr>
          <p:cNvPr id="239" name="CustomShape 5"/>
          <p:cNvSpPr/>
          <p:nvPr/>
        </p:nvSpPr>
        <p:spPr>
          <a:xfrm>
            <a:off x="6425640" y="891000"/>
            <a:ext cx="676080" cy="456840"/>
          </a:xfrm>
          <a:prstGeom prst="rect">
            <a:avLst/>
          </a:prstGeom>
          <a:noFill/>
          <a:ln>
            <a:noFill/>
          </a:ln>
        </p:spPr>
        <p:style>
          <a:lnRef idx="0"/>
          <a:fillRef idx="0"/>
          <a:effectRef idx="0"/>
          <a:fontRef idx="minor"/>
        </p:style>
        <p:txBody>
          <a:bodyPr wrap="none" anchor="ctr">
            <a:spAutoFit/>
          </a:bodyPr>
          <a:p>
            <a:pPr>
              <a:lnSpc>
                <a:spcPct val="100000"/>
              </a:lnSpc>
            </a:pPr>
            <a:r>
              <a:rPr b="0" lang="es-ES" sz="1200" spc="-1" strike="noStrike">
                <a:solidFill>
                  <a:srgbClr val="333333"/>
                </a:solidFill>
                <a:latin typeface="Arial"/>
              </a:rPr>
              <a:t>cursos:</a:t>
            </a:r>
            <a:endParaRPr b="0" lang="es-ES" sz="1200" spc="-1" strike="noStrike">
              <a:latin typeface="Arial"/>
            </a:endParaRPr>
          </a:p>
          <a:p>
            <a:pPr>
              <a:lnSpc>
                <a:spcPct val="100000"/>
              </a:lnSpc>
            </a:pPr>
            <a:r>
              <a:rPr b="0" lang="es-ES" sz="1200" spc="-1" strike="noStrike">
                <a:solidFill>
                  <a:srgbClr val="333333"/>
                </a:solidFill>
                <a:latin typeface="Arial"/>
              </a:rPr>
              <a:t>  </a:t>
            </a:r>
            <a:endParaRPr b="0" lang="es-ES" sz="1200" spc="-1" strike="noStrike">
              <a:latin typeface="Arial"/>
            </a:endParaRPr>
          </a:p>
        </p:txBody>
      </p:sp>
      <p:pic>
        <p:nvPicPr>
          <p:cNvPr id="240" name="Picture 8" descr=""/>
          <p:cNvPicPr/>
          <p:nvPr/>
        </p:nvPicPr>
        <p:blipFill>
          <a:blip r:embed="rId4"/>
          <a:stretch/>
        </p:blipFill>
        <p:spPr>
          <a:xfrm>
            <a:off x="4556880" y="4250880"/>
            <a:ext cx="5366880" cy="2343600"/>
          </a:xfrm>
          <a:prstGeom prst="rect">
            <a:avLst/>
          </a:prstGeom>
          <a:ln>
            <a:noFill/>
          </a:ln>
          <a:effectLst>
            <a:outerShdw dist="139498" dir="2700000">
              <a:srgbClr val="333333">
                <a:alpha val="65000"/>
              </a:srgbClr>
            </a:outerShdw>
          </a:effectLst>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CustomShape 1"/>
          <p:cNvSpPr/>
          <p:nvPr/>
        </p:nvSpPr>
        <p:spPr>
          <a:xfrm>
            <a:off x="681480" y="202680"/>
            <a:ext cx="6812640" cy="5400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Lo primero que haremos es instalar el Node.js que lo podemos descargar de:</a:t>
            </a:r>
            <a:r>
              <a:rPr b="0" lang="es-ES" sz="1200" spc="-1" strike="noStrike" u="sng">
                <a:solidFill>
                  <a:srgbClr val="0563c1"/>
                </a:solidFill>
                <a:uFillTx/>
                <a:latin typeface="Calibri"/>
                <a:hlinkClick r:id="rId1"/>
              </a:rPr>
              <a:t>aquí</a:t>
            </a:r>
            <a:r>
              <a:rPr b="0" lang="es-ES" sz="1200" spc="-1" strike="noStrike">
                <a:solidFill>
                  <a:srgbClr val="ffffff"/>
                </a:solidFill>
                <a:latin typeface="Calibri"/>
              </a:rPr>
              <a:t> (Hay una versión recomendada y es la que instalaremos)</a:t>
            </a:r>
            <a:endParaRPr b="0" lang="es-ES" sz="1200" spc="-1" strike="noStrike">
              <a:latin typeface="Arial"/>
            </a:endParaRPr>
          </a:p>
        </p:txBody>
      </p:sp>
      <p:sp>
        <p:nvSpPr>
          <p:cNvPr id="91" name="CustomShape 2"/>
          <p:cNvSpPr/>
          <p:nvPr/>
        </p:nvSpPr>
        <p:spPr>
          <a:xfrm>
            <a:off x="1174320" y="987840"/>
            <a:ext cx="5566680" cy="4928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Procedemos a ejecutar el programa que descargamos e instalamos en nuestro equipo:</a:t>
            </a:r>
            <a:endParaRPr b="0" lang="es-ES" sz="1200" spc="-1" strike="noStrike">
              <a:latin typeface="Arial"/>
            </a:endParaRPr>
          </a:p>
        </p:txBody>
      </p:sp>
      <p:pic>
        <p:nvPicPr>
          <p:cNvPr id="92" name="Imagen 5" descr=""/>
          <p:cNvPicPr/>
          <p:nvPr/>
        </p:nvPicPr>
        <p:blipFill>
          <a:blip r:embed="rId2"/>
          <a:srcRect l="18460" t="20525" r="42210" b="24576"/>
          <a:stretch/>
        </p:blipFill>
        <p:spPr>
          <a:xfrm>
            <a:off x="1049040" y="1893960"/>
            <a:ext cx="4795920" cy="3764880"/>
          </a:xfrm>
          <a:prstGeom prst="rect">
            <a:avLst/>
          </a:prstGeom>
          <a:ln>
            <a:noFill/>
          </a:ln>
          <a:effectLst>
            <a:outerShdw dist="139498" dir="2700000">
              <a:srgbClr val="333333">
                <a:alpha val="65000"/>
              </a:srgbClr>
            </a:outerShdw>
          </a:effectLst>
        </p:spPr>
      </p:pic>
      <p:sp>
        <p:nvSpPr>
          <p:cNvPr id="93" name="CustomShape 3"/>
          <p:cNvSpPr/>
          <p:nvPr/>
        </p:nvSpPr>
        <p:spPr>
          <a:xfrm>
            <a:off x="6642720" y="2700720"/>
            <a:ext cx="3227040" cy="6721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Dejamos por defecto que instale el Node.js runtime (es el corazón de Node.js)</a:t>
            </a:r>
            <a:endParaRPr b="0" lang="es-ES" sz="1200" spc="-1" strike="noStrike">
              <a:latin typeface="Arial"/>
            </a:endParaRPr>
          </a:p>
        </p:txBody>
      </p:sp>
      <p:sp>
        <p:nvSpPr>
          <p:cNvPr id="94" name="CustomShape 4"/>
          <p:cNvSpPr/>
          <p:nvPr/>
        </p:nvSpPr>
        <p:spPr>
          <a:xfrm>
            <a:off x="6642720" y="4119480"/>
            <a:ext cx="3477960" cy="6670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El npm que es otro programa que nos permitirá agregar otros paquetes a nuestro entorno de desarrollo de Node.js</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CustomShape 1"/>
          <p:cNvSpPr/>
          <p:nvPr/>
        </p:nvSpPr>
        <p:spPr>
          <a:xfrm>
            <a:off x="385560" y="365040"/>
            <a:ext cx="7718400" cy="53100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9 - Servidor web de archivos y creación de una cache.</a:t>
            </a:r>
            <a:endParaRPr b="0" lang="es-ES" sz="1800" spc="-1" strike="noStrike">
              <a:latin typeface="Arial"/>
            </a:endParaRPr>
          </a:p>
        </p:txBody>
      </p:sp>
      <p:sp>
        <p:nvSpPr>
          <p:cNvPr id="242" name="CustomShape 2"/>
          <p:cNvSpPr/>
          <p:nvPr/>
        </p:nvSpPr>
        <p:spPr>
          <a:xfrm>
            <a:off x="2160360" y="1263960"/>
            <a:ext cx="6777000" cy="15595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La mecánica que empleamos es que en cada solicitud del cliente (navegador) analizamos primero si dicho recurso se encuentra en el servidor y en caso afirmativo procedemos a leerlo mediante las funciones que provee el módulo 'fs'. Finalmente lo retornamos al navegador que solicito el recurso indicando del tipo de archivo que se trata para que el navegador pueda proceder a mostrarlo si es una imagen, renderizar si es un HTML etc.</a:t>
            </a:r>
            <a:endParaRPr b="0" lang="es-ES" sz="1200" spc="-1" strike="noStrike">
              <a:latin typeface="Arial"/>
            </a:endParaRPr>
          </a:p>
        </p:txBody>
      </p:sp>
      <p:sp>
        <p:nvSpPr>
          <p:cNvPr id="243" name="CustomShape 3"/>
          <p:cNvSpPr/>
          <p:nvPr/>
        </p:nvSpPr>
        <p:spPr>
          <a:xfrm>
            <a:off x="2322000" y="3281040"/>
            <a:ext cx="6615720" cy="11739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Vamos a hacer una modificación al programa que hemos planteado hasta el momento para reducir drásticamente los tiempos requeridos de acceso al disco duro del servidor donde se almacenan los archivos. Tengamos en cuenta que el acceso a disco por operaciones de I/O son muy costosas en tiempo.</a:t>
            </a:r>
            <a:endParaRPr b="0" lang="es-ES" sz="1200" spc="-1" strike="noStrike">
              <a:latin typeface="Arial"/>
            </a:endParaRPr>
          </a:p>
        </p:txBody>
      </p:sp>
      <p:sp>
        <p:nvSpPr>
          <p:cNvPr id="244" name="CustomShape 4"/>
          <p:cNvSpPr/>
          <p:nvPr/>
        </p:nvSpPr>
        <p:spPr>
          <a:xfrm>
            <a:off x="2268000" y="4876920"/>
            <a:ext cx="6606720" cy="7794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Lo que vamos a implementar es un sistema de cache en el servidor para almacenar el contenido de los archivos estáticos (es decir aquellos que no cambian) y tenerlos almacenados en la memoria RAM.</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CustomShape 1"/>
          <p:cNvSpPr/>
          <p:nvPr/>
        </p:nvSpPr>
        <p:spPr>
          <a:xfrm>
            <a:off x="367560" y="528840"/>
            <a:ext cx="1909080" cy="42084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Problema</a:t>
            </a:r>
            <a:endParaRPr b="0" lang="es-ES" sz="1800" spc="-1" strike="noStrike">
              <a:latin typeface="Arial"/>
            </a:endParaRPr>
          </a:p>
        </p:txBody>
      </p:sp>
      <p:sp>
        <p:nvSpPr>
          <p:cNvPr id="246" name="CustomShape 2"/>
          <p:cNvSpPr/>
          <p:nvPr/>
        </p:nvSpPr>
        <p:spPr>
          <a:xfrm>
            <a:off x="367560" y="1164240"/>
            <a:ext cx="3441960" cy="13795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Desarrollar un sitio en Node.js que permita servir archivos estáticos y haga más eficiente su trabajo implementando un sistema de cache de los archivos del servidor.</a:t>
            </a:r>
            <a:endParaRPr b="0" lang="es-ES" sz="1200" spc="-1" strike="noStrike">
              <a:latin typeface="Arial"/>
            </a:endParaRPr>
          </a:p>
        </p:txBody>
      </p:sp>
      <p:sp>
        <p:nvSpPr>
          <p:cNvPr id="247" name="CustomShape 3"/>
          <p:cNvSpPr/>
          <p:nvPr/>
        </p:nvSpPr>
        <p:spPr>
          <a:xfrm>
            <a:off x="367560" y="2679120"/>
            <a:ext cx="4060800" cy="10231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Crearemos una nueva carpeta para este proyecto con el nombre de ejercicio11 y en la misma crearemos una subcarpeta llamada static que contendrá todos los archivos html, css, jpg, mp3, mp4 etc.</a:t>
            </a:r>
            <a:endParaRPr b="0" lang="es-ES" sz="1200" spc="-1" strike="noStrike">
              <a:latin typeface="Arial"/>
            </a:endParaRPr>
          </a:p>
        </p:txBody>
      </p:sp>
      <p:sp>
        <p:nvSpPr>
          <p:cNvPr id="248" name="CustomShape 4"/>
          <p:cNvSpPr/>
          <p:nvPr/>
        </p:nvSpPr>
        <p:spPr>
          <a:xfrm>
            <a:off x="235440" y="4150800"/>
            <a:ext cx="3377160" cy="11383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En la carpeta ejercicio11 procederemos a codificar el programa en Node.js que arranca un servidor web de páginas estáticas y almacena las páginas pedidas en una cache para no tener que leerlas nuevamente del disco.</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CustomShape 1"/>
          <p:cNvSpPr/>
          <p:nvPr/>
        </p:nvSpPr>
        <p:spPr>
          <a:xfrm>
            <a:off x="519840" y="493200"/>
            <a:ext cx="4741920" cy="6361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Procedamos a iniciar nuestro servidor desde la consola y solicitemos la página index.html, veamos que mensaje aparece en la consola:</a:t>
            </a:r>
            <a:endParaRPr b="0" lang="es-ES" sz="1200" spc="-1" strike="noStrike">
              <a:latin typeface="Arial"/>
            </a:endParaRPr>
          </a:p>
        </p:txBody>
      </p:sp>
      <p:pic>
        <p:nvPicPr>
          <p:cNvPr id="250" name="Picture 2" descr=""/>
          <p:cNvPicPr/>
          <p:nvPr/>
        </p:nvPicPr>
        <p:blipFill>
          <a:blip r:embed="rId1"/>
          <a:stretch/>
        </p:blipFill>
        <p:spPr>
          <a:xfrm>
            <a:off x="300240" y="1407600"/>
            <a:ext cx="6362280" cy="4277520"/>
          </a:xfrm>
          <a:prstGeom prst="rect">
            <a:avLst/>
          </a:prstGeom>
          <a:ln>
            <a:noFill/>
          </a:ln>
          <a:effectLst>
            <a:outerShdw dist="139498" dir="2700000">
              <a:srgbClr val="333333">
                <a:alpha val="65000"/>
              </a:srgbClr>
            </a:outerShdw>
          </a:effectLst>
        </p:spPr>
      </p:pic>
      <p:sp>
        <p:nvSpPr>
          <p:cNvPr id="251" name="CustomShape 2"/>
          <p:cNvSpPr/>
          <p:nvPr/>
        </p:nvSpPr>
        <p:spPr>
          <a:xfrm>
            <a:off x="7064280" y="493200"/>
            <a:ext cx="4383360" cy="10418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nSpc>
                <a:spcPct val="100000"/>
              </a:lnSpc>
            </a:pPr>
            <a:r>
              <a:rPr b="0" lang="es-ES" sz="1200" spc="-1" strike="noStrike">
                <a:solidFill>
                  <a:srgbClr val="ffffff"/>
                </a:solidFill>
                <a:latin typeface="Calibri"/>
              </a:rPr>
              <a:t>Como podemos observar los seis archivos han sido leedios del disco.</a:t>
            </a:r>
            <a:endParaRPr b="0" lang="es-ES" sz="1200" spc="-1" strike="noStrike">
              <a:latin typeface="Arial"/>
            </a:endParaRPr>
          </a:p>
          <a:p>
            <a:pPr>
              <a:lnSpc>
                <a:spcPct val="100000"/>
              </a:lnSpc>
            </a:pPr>
            <a:r>
              <a:rPr b="0" lang="es-ES" sz="1200" spc="-1" strike="noStrike">
                <a:solidFill>
                  <a:srgbClr val="ffffff"/>
                </a:solidFill>
                <a:latin typeface="Calibri"/>
              </a:rPr>
              <a:t>Refresquemos la página para solicitar nuevamente los recursos y tenemos como salida en la consola:</a:t>
            </a:r>
            <a:endParaRPr b="0" lang="es-ES" sz="1200" spc="-1" strike="noStrike">
              <a:latin typeface="Arial"/>
            </a:endParaRPr>
          </a:p>
          <a:p>
            <a:pPr algn="ctr">
              <a:lnSpc>
                <a:spcPct val="100000"/>
              </a:lnSpc>
            </a:pPr>
            <a:endParaRPr b="0" lang="es-ES" sz="1200" spc="-1" strike="noStrike">
              <a:latin typeface="Arial"/>
            </a:endParaRPr>
          </a:p>
        </p:txBody>
      </p:sp>
      <p:sp>
        <p:nvSpPr>
          <p:cNvPr id="252" name="CustomShape 3"/>
          <p:cNvSpPr/>
          <p:nvPr/>
        </p:nvSpPr>
        <p:spPr>
          <a:xfrm>
            <a:off x="5756760" y="0"/>
            <a:ext cx="677880" cy="456840"/>
          </a:xfrm>
          <a:prstGeom prst="rect">
            <a:avLst/>
          </a:prstGeom>
          <a:noFill/>
          <a:ln>
            <a:noFill/>
          </a:ln>
        </p:spPr>
        <p:style>
          <a:lnRef idx="0"/>
          <a:fillRef idx="0"/>
          <a:effectRef idx="0"/>
          <a:fontRef idx="minor"/>
        </p:style>
        <p:txBody>
          <a:bodyPr wrap="none" anchor="ctr">
            <a:spAutoFit/>
          </a:bodyPr>
          <a:p>
            <a:pPr>
              <a:lnSpc>
                <a:spcPct val="100000"/>
              </a:lnSpc>
            </a:pPr>
            <a:r>
              <a:rPr b="0" lang="es-ES" sz="1200" spc="-1" strike="noStrike">
                <a:solidFill>
                  <a:srgbClr val="333333"/>
                </a:solidFill>
                <a:latin typeface="Arial"/>
              </a:rPr>
              <a:t>onsola:</a:t>
            </a:r>
            <a:endParaRPr b="0" lang="es-ES" sz="1200" spc="-1" strike="noStrike">
              <a:latin typeface="Arial"/>
            </a:endParaRPr>
          </a:p>
          <a:p>
            <a:pPr>
              <a:lnSpc>
                <a:spcPct val="100000"/>
              </a:lnSpc>
            </a:pPr>
            <a:r>
              <a:rPr b="0" lang="es-ES" sz="1200" spc="-1" strike="noStrike">
                <a:solidFill>
                  <a:srgbClr val="333333"/>
                </a:solidFill>
                <a:latin typeface="Arial"/>
              </a:rPr>
              <a:t>  </a:t>
            </a:r>
            <a:endParaRPr b="0" lang="es-ES" sz="1200" spc="-1" strike="noStrike">
              <a:latin typeface="Arial"/>
            </a:endParaRPr>
          </a:p>
        </p:txBody>
      </p:sp>
      <p:sp>
        <p:nvSpPr>
          <p:cNvPr id="253" name="CustomShape 4"/>
          <p:cNvSpPr/>
          <p:nvPr/>
        </p:nvSpPr>
        <p:spPr>
          <a:xfrm>
            <a:off x="5756760" y="0"/>
            <a:ext cx="677880" cy="456840"/>
          </a:xfrm>
          <a:prstGeom prst="rect">
            <a:avLst/>
          </a:prstGeom>
          <a:noFill/>
          <a:ln>
            <a:noFill/>
          </a:ln>
        </p:spPr>
        <p:style>
          <a:lnRef idx="0"/>
          <a:fillRef idx="0"/>
          <a:effectRef idx="0"/>
          <a:fontRef idx="minor"/>
        </p:style>
        <p:txBody>
          <a:bodyPr wrap="none" anchor="ctr">
            <a:spAutoFit/>
          </a:bodyPr>
          <a:p>
            <a:pPr>
              <a:lnSpc>
                <a:spcPct val="100000"/>
              </a:lnSpc>
            </a:pPr>
            <a:r>
              <a:rPr b="0" lang="es-ES" sz="1200" spc="-1" strike="noStrike">
                <a:solidFill>
                  <a:srgbClr val="333333"/>
                </a:solidFill>
                <a:latin typeface="Arial"/>
              </a:rPr>
              <a:t>onsola:</a:t>
            </a:r>
            <a:endParaRPr b="0" lang="es-ES" sz="1200" spc="-1" strike="noStrike">
              <a:latin typeface="Arial"/>
            </a:endParaRPr>
          </a:p>
          <a:p>
            <a:pPr>
              <a:lnSpc>
                <a:spcPct val="100000"/>
              </a:lnSpc>
            </a:pPr>
            <a:r>
              <a:rPr b="0" lang="es-ES" sz="1200" spc="-1" strike="noStrike">
                <a:solidFill>
                  <a:srgbClr val="333333"/>
                </a:solidFill>
                <a:latin typeface="Arial"/>
              </a:rPr>
              <a:t>  </a:t>
            </a:r>
            <a:endParaRPr b="0" lang="es-ES" sz="1200" spc="-1" strike="noStrike">
              <a:latin typeface="Arial"/>
            </a:endParaRPr>
          </a:p>
        </p:txBody>
      </p:sp>
      <p:pic>
        <p:nvPicPr>
          <p:cNvPr id="254" name="Picture 6" descr=""/>
          <p:cNvPicPr/>
          <p:nvPr/>
        </p:nvPicPr>
        <p:blipFill>
          <a:blip r:embed="rId2"/>
          <a:stretch/>
        </p:blipFill>
        <p:spPr>
          <a:xfrm>
            <a:off x="5262120" y="1726560"/>
            <a:ext cx="6391080" cy="4750200"/>
          </a:xfrm>
          <a:prstGeom prst="rect">
            <a:avLst/>
          </a:prstGeom>
          <a:ln>
            <a:noFill/>
          </a:ln>
          <a:effectLst>
            <a:outerShdw dist="139498" dir="2700000">
              <a:srgbClr val="333333">
                <a:alpha val="65000"/>
              </a:srgbClr>
            </a:outerShdw>
          </a:effectLst>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CustomShape 1"/>
          <p:cNvSpPr/>
          <p:nvPr/>
        </p:nvSpPr>
        <p:spPr>
          <a:xfrm>
            <a:off x="1232640" y="356400"/>
            <a:ext cx="4706280" cy="6541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Ahora vemos que los recursos se recuperan de la cache. Por último presionemos el enlace a la página 1:</a:t>
            </a:r>
            <a:endParaRPr b="0" lang="es-ES" sz="1200" spc="-1" strike="noStrike">
              <a:latin typeface="Arial"/>
            </a:endParaRPr>
          </a:p>
        </p:txBody>
      </p:sp>
      <p:sp>
        <p:nvSpPr>
          <p:cNvPr id="256" name="CustomShape 2"/>
          <p:cNvSpPr/>
          <p:nvPr/>
        </p:nvSpPr>
        <p:spPr>
          <a:xfrm>
            <a:off x="690840" y="1012680"/>
            <a:ext cx="269280" cy="457200"/>
          </a:xfrm>
          <a:prstGeom prst="rect">
            <a:avLst/>
          </a:prstGeom>
          <a:noFill/>
          <a:ln>
            <a:noFill/>
          </a:ln>
        </p:spPr>
        <p:style>
          <a:lnRef idx="0"/>
          <a:fillRef idx="0"/>
          <a:effectRef idx="0"/>
          <a:fontRef idx="minor"/>
        </p:style>
        <p:txBody>
          <a:bodyPr wrap="none" anchor="ctr">
            <a:spAutoFit/>
          </a:bodyPr>
          <a:p>
            <a:pPr>
              <a:lnSpc>
                <a:spcPct val="100000"/>
              </a:lnSpc>
            </a:pPr>
            <a:r>
              <a:rPr b="0" lang="es-ES" sz="1200" spc="-1" strike="noStrike">
                <a:solidFill>
                  <a:srgbClr val="333333"/>
                </a:solidFill>
                <a:latin typeface="Arial"/>
              </a:rPr>
              <a:t> </a:t>
            </a:r>
            <a:endParaRPr b="0" lang="es-ES" sz="1200" spc="-1" strike="noStrike">
              <a:latin typeface="Arial"/>
            </a:endParaRPr>
          </a:p>
          <a:p>
            <a:pPr>
              <a:lnSpc>
                <a:spcPct val="100000"/>
              </a:lnSpc>
            </a:pPr>
            <a:r>
              <a:rPr b="0" lang="es-ES" sz="1200" spc="-1" strike="noStrike">
                <a:solidFill>
                  <a:srgbClr val="333333"/>
                </a:solidFill>
                <a:latin typeface="Arial"/>
              </a:rPr>
              <a:t>  </a:t>
            </a:r>
            <a:endParaRPr b="0" lang="es-ES" sz="1200" spc="-1" strike="noStrike">
              <a:latin typeface="Arial"/>
            </a:endParaRPr>
          </a:p>
        </p:txBody>
      </p:sp>
      <p:pic>
        <p:nvPicPr>
          <p:cNvPr id="257" name="Picture 2" descr=""/>
          <p:cNvPicPr/>
          <p:nvPr/>
        </p:nvPicPr>
        <p:blipFill>
          <a:blip r:embed="rId1"/>
          <a:stretch/>
        </p:blipFill>
        <p:spPr>
          <a:xfrm>
            <a:off x="2895480" y="1241640"/>
            <a:ext cx="6400440" cy="5105160"/>
          </a:xfrm>
          <a:prstGeom prst="rect">
            <a:avLst/>
          </a:prstGeom>
          <a:ln>
            <a:noFill/>
          </a:ln>
          <a:effectLst>
            <a:outerShdw dist="139498" dir="2700000">
              <a:srgbClr val="333333">
                <a:alpha val="65000"/>
              </a:srgbClr>
            </a:outerShdw>
          </a:effectLst>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CustomShape 1"/>
          <p:cNvSpPr/>
          <p:nvPr/>
        </p:nvSpPr>
        <p:spPr>
          <a:xfrm>
            <a:off x="439200" y="295920"/>
            <a:ext cx="10094040" cy="53748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10 - Recuperar datos de un formulario HTML mediante Node.js (POST)</a:t>
            </a:r>
            <a:endParaRPr b="0" lang="es-ES" sz="1800" spc="-1" strike="noStrike">
              <a:latin typeface="Arial"/>
            </a:endParaRPr>
          </a:p>
        </p:txBody>
      </p:sp>
      <p:sp>
        <p:nvSpPr>
          <p:cNvPr id="259" name="CustomShape 2"/>
          <p:cNvSpPr/>
          <p:nvPr/>
        </p:nvSpPr>
        <p:spPr>
          <a:xfrm>
            <a:off x="2796840" y="1825560"/>
            <a:ext cx="5342760" cy="13294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Hasta este momento hemos visto como podemos implementar un servidor de un sitio web que responde a peticiones de páginas y recursos estáticos que se encuentran en dicho servidor.</a:t>
            </a:r>
            <a:endParaRPr b="0" lang="es-ES" sz="1200" spc="-1" strike="noStrike">
              <a:latin typeface="Arial"/>
            </a:endParaRPr>
          </a:p>
        </p:txBody>
      </p:sp>
      <p:sp>
        <p:nvSpPr>
          <p:cNvPr id="260" name="CustomShape 3"/>
          <p:cNvSpPr/>
          <p:nvPr/>
        </p:nvSpPr>
        <p:spPr>
          <a:xfrm>
            <a:off x="2841840" y="3514320"/>
            <a:ext cx="5261760" cy="9050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Ahora veremos como podemos hacer un programa en Node.js que pueda procesar los datos de un formulario HTML.</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CustomShape 1"/>
          <p:cNvSpPr/>
          <p:nvPr/>
        </p:nvSpPr>
        <p:spPr>
          <a:xfrm>
            <a:off x="493200" y="591840"/>
            <a:ext cx="1693800" cy="56448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Problema</a:t>
            </a:r>
            <a:endParaRPr b="0" lang="es-ES" sz="1800" spc="-1" strike="noStrike">
              <a:latin typeface="Arial"/>
            </a:endParaRPr>
          </a:p>
        </p:txBody>
      </p:sp>
      <p:sp>
        <p:nvSpPr>
          <p:cNvPr id="262" name="CustomShape 2"/>
          <p:cNvSpPr/>
          <p:nvPr/>
        </p:nvSpPr>
        <p:spPr>
          <a:xfrm>
            <a:off x="3133080" y="230040"/>
            <a:ext cx="5647320" cy="10126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Implementar un formulario HTML que solicite ingresar el nombre de usuario y su clave. Cuando se presione el botón submit proceder a recuperar los datos del formulario y generar una página HTML dinámica que muestre los dos valores ingresados por el usuario.</a:t>
            </a:r>
            <a:endParaRPr b="0" lang="es-ES" sz="1200" spc="-1" strike="noStrike">
              <a:latin typeface="Arial"/>
            </a:endParaRPr>
          </a:p>
        </p:txBody>
      </p:sp>
      <p:sp>
        <p:nvSpPr>
          <p:cNvPr id="263" name="CustomShape 3"/>
          <p:cNvSpPr/>
          <p:nvPr/>
        </p:nvSpPr>
        <p:spPr>
          <a:xfrm>
            <a:off x="3182400" y="1470960"/>
            <a:ext cx="5548680" cy="4388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Crearemos un directorio ejercicio12 y en el mismo crearemos un archivo llamado ejercicio12.js y un subdirectorio llamado 'public'.</a:t>
            </a:r>
            <a:endParaRPr b="0" lang="es-ES" sz="1200" spc="-1" strike="noStrike">
              <a:latin typeface="Arial"/>
            </a:endParaRPr>
          </a:p>
        </p:txBody>
      </p:sp>
      <p:sp>
        <p:nvSpPr>
          <p:cNvPr id="264" name="CustomShape 4"/>
          <p:cNvSpPr/>
          <p:nvPr/>
        </p:nvSpPr>
        <p:spPr>
          <a:xfrm>
            <a:off x="3800880" y="2096280"/>
            <a:ext cx="3675240" cy="9338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El contenido del archivo HTML que muestra el formulario de login es (almacenar este archivo en la subcarpeta 'public'):</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CustomShape 1"/>
          <p:cNvSpPr/>
          <p:nvPr/>
        </p:nvSpPr>
        <p:spPr>
          <a:xfrm>
            <a:off x="7616520" y="357840"/>
            <a:ext cx="3137400" cy="5184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Primero arrancamos el servidor:</a:t>
            </a:r>
            <a:endParaRPr b="0" lang="es-ES" sz="1200" spc="-1" strike="noStrike">
              <a:latin typeface="Arial"/>
            </a:endParaRPr>
          </a:p>
        </p:txBody>
      </p:sp>
      <p:sp>
        <p:nvSpPr>
          <p:cNvPr id="266" name="CustomShape 2"/>
          <p:cNvSpPr/>
          <p:nvPr/>
        </p:nvSpPr>
        <p:spPr>
          <a:xfrm>
            <a:off x="3148200" y="453600"/>
            <a:ext cx="2192760" cy="9820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Nuestro programa en Node.js que se encargará de servir las páginas y recuperar los datos del formulario es:</a:t>
            </a:r>
            <a:endParaRPr b="0" lang="es-ES" sz="1200" spc="-1" strike="noStrike">
              <a:latin typeface="Arial"/>
            </a:endParaRPr>
          </a:p>
        </p:txBody>
      </p:sp>
      <p:pic>
        <p:nvPicPr>
          <p:cNvPr id="267" name="Picture 2" descr=""/>
          <p:cNvPicPr/>
          <p:nvPr/>
        </p:nvPicPr>
        <p:blipFill>
          <a:blip r:embed="rId1"/>
          <a:srcRect l="0" t="0" r="0" b="67306"/>
          <a:stretch/>
        </p:blipFill>
        <p:spPr>
          <a:xfrm>
            <a:off x="5650920" y="1011600"/>
            <a:ext cx="6428880" cy="1067760"/>
          </a:xfrm>
          <a:prstGeom prst="rect">
            <a:avLst/>
          </a:prstGeom>
          <a:ln>
            <a:noFill/>
          </a:ln>
          <a:effectLst>
            <a:outerShdw dist="139498" dir="2700000">
              <a:srgbClr val="333333">
                <a:alpha val="65000"/>
              </a:srgbClr>
            </a:outerShdw>
          </a:effectLst>
        </p:spPr>
      </p:pic>
      <p:sp>
        <p:nvSpPr>
          <p:cNvPr id="268" name="CustomShape 3"/>
          <p:cNvSpPr/>
          <p:nvPr/>
        </p:nvSpPr>
        <p:spPr>
          <a:xfrm>
            <a:off x="6854760" y="2222280"/>
            <a:ext cx="4021560" cy="5018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Pedimos desde el navegador la página index.html (si no la indicamos ya codificamos que devuelva por defecto dicha página):</a:t>
            </a:r>
            <a:endParaRPr b="0" lang="es-ES" sz="1200" spc="-1" strike="noStrike">
              <a:latin typeface="Arial"/>
            </a:endParaRPr>
          </a:p>
        </p:txBody>
      </p:sp>
      <p:sp>
        <p:nvSpPr>
          <p:cNvPr id="269" name="CustomShape 4"/>
          <p:cNvSpPr/>
          <p:nvPr/>
        </p:nvSpPr>
        <p:spPr>
          <a:xfrm>
            <a:off x="395280" y="385920"/>
            <a:ext cx="269280" cy="274680"/>
          </a:xfrm>
          <a:prstGeom prst="rect">
            <a:avLst/>
          </a:prstGeom>
          <a:noFill/>
          <a:ln>
            <a:noFill/>
          </a:ln>
        </p:spPr>
        <p:style>
          <a:lnRef idx="0"/>
          <a:fillRef idx="0"/>
          <a:effectRef idx="0"/>
          <a:fontRef idx="minor"/>
        </p:style>
        <p:txBody>
          <a:bodyPr wrap="none" anchor="ctr">
            <a:spAutoFit/>
          </a:bodyPr>
          <a:p>
            <a:pPr>
              <a:lnSpc>
                <a:spcPct val="100000"/>
              </a:lnSpc>
            </a:pPr>
            <a:r>
              <a:rPr b="0" lang="es-ES" sz="1200" spc="-1" strike="noStrike">
                <a:solidFill>
                  <a:srgbClr val="333333"/>
                </a:solidFill>
                <a:latin typeface="Arial"/>
              </a:rPr>
              <a:t>  </a:t>
            </a:r>
            <a:endParaRPr b="0" lang="es-ES" sz="1200" spc="-1" strike="noStrike">
              <a:latin typeface="Arial"/>
            </a:endParaRPr>
          </a:p>
        </p:txBody>
      </p:sp>
      <p:pic>
        <p:nvPicPr>
          <p:cNvPr id="270" name="Picture 4" descr=""/>
          <p:cNvPicPr/>
          <p:nvPr/>
        </p:nvPicPr>
        <p:blipFill>
          <a:blip r:embed="rId2"/>
          <a:srcRect l="0" t="0" r="0" b="36055"/>
          <a:stretch/>
        </p:blipFill>
        <p:spPr>
          <a:xfrm>
            <a:off x="6095880" y="2859120"/>
            <a:ext cx="5047920" cy="1784160"/>
          </a:xfrm>
          <a:prstGeom prst="rect">
            <a:avLst/>
          </a:prstGeom>
          <a:ln>
            <a:noFill/>
          </a:ln>
          <a:effectLst>
            <a:outerShdw dist="139498" dir="2700000">
              <a:srgbClr val="333333">
                <a:alpha val="65000"/>
              </a:srgbClr>
            </a:outerShdw>
          </a:effectLst>
        </p:spPr>
      </p:pic>
      <p:sp>
        <p:nvSpPr>
          <p:cNvPr id="271" name="CustomShape 5"/>
          <p:cNvSpPr/>
          <p:nvPr/>
        </p:nvSpPr>
        <p:spPr>
          <a:xfrm>
            <a:off x="7440840" y="4308840"/>
            <a:ext cx="4421520" cy="5169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Finalmente cuando presionamos el botón 'Enviar' el navegador recibe la página generada en forma dinámica en el servidor:</a:t>
            </a:r>
            <a:endParaRPr b="0" lang="es-ES" sz="1200" spc="-1" strike="noStrike">
              <a:latin typeface="Arial"/>
            </a:endParaRPr>
          </a:p>
        </p:txBody>
      </p:sp>
      <p:pic>
        <p:nvPicPr>
          <p:cNvPr id="272" name="Picture 6" descr=""/>
          <p:cNvPicPr/>
          <p:nvPr/>
        </p:nvPicPr>
        <p:blipFill>
          <a:blip r:embed="rId3"/>
          <a:srcRect l="0" t="0" r="0" b="46735"/>
          <a:stretch/>
        </p:blipFill>
        <p:spPr>
          <a:xfrm>
            <a:off x="6095880" y="5080320"/>
            <a:ext cx="4866840" cy="1638360"/>
          </a:xfrm>
          <a:prstGeom prst="rect">
            <a:avLst/>
          </a:prstGeom>
          <a:ln>
            <a:noFill/>
          </a:ln>
          <a:effectLst>
            <a:outerShdw dist="139498" dir="2700000">
              <a:srgbClr val="333333">
                <a:alpha val="65000"/>
              </a:srgbClr>
            </a:outerShdw>
          </a:effectLst>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CustomShape 1"/>
          <p:cNvSpPr/>
          <p:nvPr/>
        </p:nvSpPr>
        <p:spPr>
          <a:xfrm>
            <a:off x="250920" y="230040"/>
            <a:ext cx="10533240" cy="45684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11 - Implementación de un libro de visitas mediante un archivo de texto</a:t>
            </a:r>
            <a:endParaRPr b="0" lang="es-ES" sz="1800" spc="-1" strike="noStrike">
              <a:latin typeface="Arial"/>
            </a:endParaRPr>
          </a:p>
        </p:txBody>
      </p:sp>
      <p:sp>
        <p:nvSpPr>
          <p:cNvPr id="274" name="CustomShape 2"/>
          <p:cNvSpPr/>
          <p:nvPr/>
        </p:nvSpPr>
        <p:spPr>
          <a:xfrm>
            <a:off x="735120" y="1028880"/>
            <a:ext cx="1819440" cy="41184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Problema</a:t>
            </a:r>
            <a:endParaRPr b="0" lang="es-ES" sz="1800" spc="-1" strike="noStrike">
              <a:latin typeface="Arial"/>
            </a:endParaRPr>
          </a:p>
        </p:txBody>
      </p:sp>
      <p:sp>
        <p:nvSpPr>
          <p:cNvPr id="275" name="CustomShape 3"/>
          <p:cNvSpPr/>
          <p:nvPr/>
        </p:nvSpPr>
        <p:spPr>
          <a:xfrm>
            <a:off x="3222720" y="827640"/>
            <a:ext cx="5172120" cy="10486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Implementar un sitio web que permita mediante un formulario HTML ingresar el nombre y comentarios del visitante del sitio. Por otro lado imprimir todos los comentarios que dejan los visitantes del sitio. Almacenar los comentarios de los visitantes en un archivo de texto.</a:t>
            </a:r>
            <a:endParaRPr b="0" lang="es-ES" sz="1200" spc="-1" strike="noStrike">
              <a:latin typeface="Arial"/>
            </a:endParaRPr>
          </a:p>
        </p:txBody>
      </p:sp>
      <p:sp>
        <p:nvSpPr>
          <p:cNvPr id="276" name="CustomShape 4"/>
          <p:cNvSpPr/>
          <p:nvPr/>
        </p:nvSpPr>
        <p:spPr>
          <a:xfrm>
            <a:off x="3308040" y="2011320"/>
            <a:ext cx="5001840" cy="1021680"/>
          </a:xfrm>
          <a:prstGeom prst="doubleWave">
            <a:avLst>
              <a:gd name="adj1" fmla="val 6250"/>
              <a:gd name="adj2" fmla="val 0"/>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Crear una carpeta llamada ejercicio13 y en su interior crearemos el archivo ejercicio13.js (con el programa en Node.js propiamente dicho) y una carpeta llamada public. En la carpeta public crear dos archivos html con un menú y un formulario.</a:t>
            </a:r>
            <a:endParaRPr b="0" lang="es-ES" sz="1200" spc="-1" strike="noStrike">
              <a:latin typeface="Arial"/>
            </a:endParaRPr>
          </a:p>
        </p:txBody>
      </p:sp>
      <p:pic>
        <p:nvPicPr>
          <p:cNvPr id="277" name="Picture 2" descr=""/>
          <p:cNvPicPr/>
          <p:nvPr/>
        </p:nvPicPr>
        <p:blipFill>
          <a:blip r:embed="rId1"/>
          <a:stretch/>
        </p:blipFill>
        <p:spPr>
          <a:xfrm>
            <a:off x="2424960" y="3138480"/>
            <a:ext cx="6543720" cy="3173040"/>
          </a:xfrm>
          <a:prstGeom prst="rect">
            <a:avLst/>
          </a:prstGeom>
          <a:ln>
            <a:noFill/>
          </a:ln>
          <a:effectLst>
            <a:outerShdw dist="139498" dir="2700000">
              <a:srgbClr val="333333">
                <a:alpha val="65000"/>
              </a:srgbClr>
            </a:outerShdw>
          </a:effectLst>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279"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280" name="CustomShape 3"/>
          <p:cNvSpPr/>
          <p:nvPr/>
        </p:nvSpPr>
        <p:spPr>
          <a:xfrm>
            <a:off x="340560" y="171360"/>
            <a:ext cx="2877480" cy="4838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El contenido del archivo:</a:t>
            </a:r>
            <a:endParaRPr b="0" lang="es-ES" sz="1200" spc="-1" strike="noStrike">
              <a:latin typeface="Arial"/>
            </a:endParaRPr>
          </a:p>
        </p:txBody>
      </p:sp>
      <p:sp>
        <p:nvSpPr>
          <p:cNvPr id="281" name="CustomShape 4"/>
          <p:cNvSpPr/>
          <p:nvPr/>
        </p:nvSpPr>
        <p:spPr>
          <a:xfrm>
            <a:off x="416880" y="3245040"/>
            <a:ext cx="3450960" cy="406800"/>
          </a:xfrm>
          <a:prstGeom prst="flowChartDecision">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cargarcomentario.html</a:t>
            </a:r>
            <a:endParaRPr b="0" lang="es-ES" sz="1200" spc="-1" strike="noStrike">
              <a:latin typeface="Arial"/>
            </a:endParaRPr>
          </a:p>
        </p:txBody>
      </p:sp>
      <p:sp>
        <p:nvSpPr>
          <p:cNvPr id="282" name="CustomShape 5"/>
          <p:cNvSpPr/>
          <p:nvPr/>
        </p:nvSpPr>
        <p:spPr>
          <a:xfrm>
            <a:off x="528120" y="1047600"/>
            <a:ext cx="3120480" cy="349200"/>
          </a:xfrm>
          <a:prstGeom prst="flowChartDecision">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Index.html</a:t>
            </a:r>
            <a:endParaRPr b="0" lang="es-ES" sz="1200" spc="-1" strike="noStrike">
              <a:latin typeface="Arial"/>
            </a:endParaRPr>
          </a:p>
        </p:txBody>
      </p:sp>
      <p:sp>
        <p:nvSpPr>
          <p:cNvPr id="283" name="CustomShape 6"/>
          <p:cNvSpPr/>
          <p:nvPr/>
        </p:nvSpPr>
        <p:spPr>
          <a:xfrm>
            <a:off x="9242640" y="365040"/>
            <a:ext cx="2608200" cy="495000"/>
          </a:xfrm>
          <a:prstGeom prst="flowChartDecision">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Server.js</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285"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286" name="CustomShape 3"/>
          <p:cNvSpPr/>
          <p:nvPr/>
        </p:nvSpPr>
        <p:spPr>
          <a:xfrm>
            <a:off x="466200" y="217800"/>
            <a:ext cx="4150440" cy="5644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Luego en el navegador seleccionamos la primer opción:</a:t>
            </a:r>
            <a:endParaRPr b="0" lang="es-ES" sz="1200" spc="-1" strike="noStrike">
              <a:latin typeface="Arial"/>
            </a:endParaRPr>
          </a:p>
        </p:txBody>
      </p:sp>
      <p:pic>
        <p:nvPicPr>
          <p:cNvPr id="287" name="Picture 2" descr=""/>
          <p:cNvPicPr/>
          <p:nvPr/>
        </p:nvPicPr>
        <p:blipFill>
          <a:blip r:embed="rId1"/>
          <a:srcRect l="0" t="0" r="0" b="41988"/>
          <a:stretch/>
        </p:blipFill>
        <p:spPr>
          <a:xfrm>
            <a:off x="442080" y="904320"/>
            <a:ext cx="4657320" cy="1773360"/>
          </a:xfrm>
          <a:prstGeom prst="rect">
            <a:avLst/>
          </a:prstGeom>
          <a:ln>
            <a:noFill/>
          </a:ln>
          <a:effectLst>
            <a:outerShdw dist="139498" dir="2700000">
              <a:srgbClr val="333333">
                <a:alpha val="65000"/>
              </a:srgbClr>
            </a:outerShdw>
          </a:effectLst>
        </p:spPr>
      </p:pic>
      <p:sp>
        <p:nvSpPr>
          <p:cNvPr id="288" name="CustomShape 4"/>
          <p:cNvSpPr/>
          <p:nvPr/>
        </p:nvSpPr>
        <p:spPr>
          <a:xfrm>
            <a:off x="6311160" y="141120"/>
            <a:ext cx="4195080" cy="6624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Cargamos algunos datos en el formulario HTML (recordemos que es un archivo HTML estático):</a:t>
            </a:r>
            <a:endParaRPr b="0" lang="es-ES" sz="1200" spc="-1" strike="noStrike">
              <a:latin typeface="Arial"/>
            </a:endParaRPr>
          </a:p>
        </p:txBody>
      </p:sp>
      <p:pic>
        <p:nvPicPr>
          <p:cNvPr id="289" name="Picture 4" descr=""/>
          <p:cNvPicPr/>
          <p:nvPr/>
        </p:nvPicPr>
        <p:blipFill>
          <a:blip r:embed="rId2"/>
          <a:srcRect l="0" t="0" r="0" b="17980"/>
          <a:stretch/>
        </p:blipFill>
        <p:spPr>
          <a:xfrm>
            <a:off x="5845680" y="965880"/>
            <a:ext cx="5266800" cy="2507400"/>
          </a:xfrm>
          <a:prstGeom prst="rect">
            <a:avLst/>
          </a:prstGeom>
          <a:ln>
            <a:noFill/>
          </a:ln>
          <a:effectLst>
            <a:outerShdw dist="139498" dir="2700000">
              <a:srgbClr val="333333">
                <a:alpha val="65000"/>
              </a:srgbClr>
            </a:outerShdw>
          </a:effectLst>
        </p:spPr>
      </p:pic>
      <p:sp>
        <p:nvSpPr>
          <p:cNvPr id="290" name="CustomShape 5"/>
          <p:cNvSpPr/>
          <p:nvPr/>
        </p:nvSpPr>
        <p:spPr>
          <a:xfrm>
            <a:off x="271080" y="3320280"/>
            <a:ext cx="4430520" cy="9496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Finalmente cuando se suben los datos al servidor quedan registrados en el archivo de texto (que es lo nuevo que estamos viendo en este concepto) y se devuelve al navegador los datos ingresados:</a:t>
            </a:r>
            <a:endParaRPr b="0" lang="es-ES" sz="1200" spc="-1" strike="noStrike">
              <a:latin typeface="Arial"/>
            </a:endParaRPr>
          </a:p>
        </p:txBody>
      </p:sp>
      <p:pic>
        <p:nvPicPr>
          <p:cNvPr id="291" name="Picture 6" descr=""/>
          <p:cNvPicPr/>
          <p:nvPr/>
        </p:nvPicPr>
        <p:blipFill>
          <a:blip r:embed="rId3"/>
          <a:srcRect l="0" t="0" r="0" b="37911"/>
          <a:stretch/>
        </p:blipFill>
        <p:spPr>
          <a:xfrm>
            <a:off x="132480" y="4407480"/>
            <a:ext cx="5276520" cy="1904040"/>
          </a:xfrm>
          <a:prstGeom prst="rect">
            <a:avLst/>
          </a:prstGeom>
          <a:ln>
            <a:noFill/>
          </a:ln>
          <a:effectLst>
            <a:outerShdw dist="139498" dir="2700000">
              <a:srgbClr val="333333">
                <a:alpha val="65000"/>
              </a:srgbClr>
            </a:outerShdw>
          </a:effectLst>
        </p:spPr>
      </p:pic>
      <p:sp>
        <p:nvSpPr>
          <p:cNvPr id="292" name="CustomShape 6"/>
          <p:cNvSpPr/>
          <p:nvPr/>
        </p:nvSpPr>
        <p:spPr>
          <a:xfrm>
            <a:off x="6391800" y="3575520"/>
            <a:ext cx="3755880" cy="6948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El resultado en pantalla cuando pedimos dicho recurso desde el navegador es:</a:t>
            </a:r>
            <a:endParaRPr b="0" lang="es-ES" sz="1200" spc="-1" strike="noStrike">
              <a:latin typeface="Arial"/>
            </a:endParaRPr>
          </a:p>
        </p:txBody>
      </p:sp>
      <p:sp>
        <p:nvSpPr>
          <p:cNvPr id="293" name="CustomShape 7"/>
          <p:cNvSpPr/>
          <p:nvPr/>
        </p:nvSpPr>
        <p:spPr>
          <a:xfrm>
            <a:off x="720" y="29880"/>
            <a:ext cx="269280" cy="396360"/>
          </a:xfrm>
          <a:prstGeom prst="rect">
            <a:avLst/>
          </a:prstGeom>
          <a:noFill/>
          <a:ln>
            <a:noFill/>
          </a:ln>
        </p:spPr>
        <p:style>
          <a:lnRef idx="0"/>
          <a:fillRef idx="0"/>
          <a:effectRef idx="0"/>
          <a:fontRef idx="minor"/>
        </p:style>
        <p:txBody>
          <a:bodyPr wrap="none" anchor="ctr">
            <a:spAutoFit/>
          </a:bodyPr>
          <a:p>
            <a:pPr>
              <a:lnSpc>
                <a:spcPct val="100000"/>
              </a:lnSpc>
            </a:pPr>
            <a:endParaRPr b="0" lang="es-ES" sz="1800" spc="-1" strike="noStrike">
              <a:latin typeface="Arial"/>
            </a:endParaRPr>
          </a:p>
          <a:p>
            <a:pPr>
              <a:lnSpc>
                <a:spcPct val="100000"/>
              </a:lnSpc>
            </a:pPr>
            <a:r>
              <a:rPr b="0" lang="es-ES" sz="1200" spc="-1" strike="noStrike">
                <a:solidFill>
                  <a:srgbClr val="333333"/>
                </a:solidFill>
                <a:latin typeface="Arial"/>
              </a:rPr>
              <a:t>  </a:t>
            </a:r>
            <a:endParaRPr b="0" lang="es-ES" sz="1200" spc="-1" strike="noStrike">
              <a:latin typeface="Arial"/>
            </a:endParaRPr>
          </a:p>
        </p:txBody>
      </p:sp>
      <p:pic>
        <p:nvPicPr>
          <p:cNvPr id="294" name="Picture 8" descr=""/>
          <p:cNvPicPr/>
          <p:nvPr/>
        </p:nvPicPr>
        <p:blipFill>
          <a:blip r:embed="rId4"/>
          <a:srcRect l="0" t="0" r="0" b="26502"/>
          <a:stretch/>
        </p:blipFill>
        <p:spPr>
          <a:xfrm>
            <a:off x="5855040" y="4383720"/>
            <a:ext cx="5257440" cy="2253600"/>
          </a:xfrm>
          <a:prstGeom prst="rect">
            <a:avLst/>
          </a:prstGeom>
          <a:ln>
            <a:noFill/>
          </a:ln>
          <a:effectLst>
            <a:outerShdw dist="139498" dir="2700000">
              <a:srgbClr val="333333">
                <a:alpha val="65000"/>
              </a:srgbClr>
            </a:outerShdw>
          </a:effectLst>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CustomShape 1"/>
          <p:cNvSpPr/>
          <p:nvPr/>
        </p:nvSpPr>
        <p:spPr>
          <a:xfrm>
            <a:off x="457200" y="365040"/>
            <a:ext cx="5996880" cy="5756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Una vez instalado el Node.js debemos abrir una consola ("Símbolo del sistema") en nuestro sistema operativo para controlar que funciona correctamente, esto lo podemos hacer desde el menú de Windows:</a:t>
            </a:r>
            <a:endParaRPr b="0" lang="es-ES" sz="1200" spc="-1" strike="noStrike">
              <a:latin typeface="Arial"/>
            </a:endParaRPr>
          </a:p>
        </p:txBody>
      </p:sp>
      <p:pic>
        <p:nvPicPr>
          <p:cNvPr id="96" name="Imagen 4" descr=""/>
          <p:cNvPicPr/>
          <p:nvPr/>
        </p:nvPicPr>
        <p:blipFill>
          <a:blip r:embed="rId1"/>
          <a:srcRect l="18679" t="35818" r="60153" b="26929"/>
          <a:stretch/>
        </p:blipFill>
        <p:spPr>
          <a:xfrm>
            <a:off x="1031040" y="1185480"/>
            <a:ext cx="3253680" cy="3219840"/>
          </a:xfrm>
          <a:prstGeom prst="rect">
            <a:avLst/>
          </a:prstGeom>
          <a:ln>
            <a:noFill/>
          </a:ln>
          <a:effectLst>
            <a:outerShdw dist="139498" dir="2700000">
              <a:srgbClr val="333333">
                <a:alpha val="65000"/>
              </a:srgbClr>
            </a:outerShdw>
          </a:effectLst>
        </p:spPr>
      </p:pic>
      <p:sp>
        <p:nvSpPr>
          <p:cNvPr id="97" name="CustomShape 2"/>
          <p:cNvSpPr/>
          <p:nvPr/>
        </p:nvSpPr>
        <p:spPr>
          <a:xfrm>
            <a:off x="2631240" y="4762440"/>
            <a:ext cx="5477040" cy="5284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O escribiendo el comando "cmd" desde "Búsqueda en Windows":</a:t>
            </a:r>
            <a:endParaRPr b="0" lang="es-ES" sz="1200" spc="-1" strike="noStrike">
              <a:latin typeface="Arial"/>
            </a:endParaRPr>
          </a:p>
        </p:txBody>
      </p:sp>
      <p:pic>
        <p:nvPicPr>
          <p:cNvPr id="98" name="Imagen 6" descr=""/>
          <p:cNvPicPr/>
          <p:nvPr/>
        </p:nvPicPr>
        <p:blipFill>
          <a:blip r:embed="rId2"/>
          <a:srcRect l="26326" t="14773" r="54857" b="13596"/>
          <a:stretch/>
        </p:blipFill>
        <p:spPr>
          <a:xfrm>
            <a:off x="8272080" y="1690560"/>
            <a:ext cx="2294640" cy="4912200"/>
          </a:xfrm>
          <a:prstGeom prst="rect">
            <a:avLst/>
          </a:prstGeom>
          <a:ln>
            <a:noFill/>
          </a:ln>
          <a:effectLst>
            <a:outerShdw dist="139498" dir="2700000">
              <a:srgbClr val="333333">
                <a:alpha val="65000"/>
              </a:srgbClr>
            </a:outerShdw>
          </a:effectLst>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296"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297" name="CustomShape 3"/>
          <p:cNvSpPr/>
          <p:nvPr/>
        </p:nvSpPr>
        <p:spPr>
          <a:xfrm>
            <a:off x="331560" y="365040"/>
            <a:ext cx="8722440" cy="56700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12 - Recuperar datos de los parámetros de una url (GET)</a:t>
            </a:r>
            <a:endParaRPr b="0" lang="es-ES" sz="1800" spc="-1" strike="noStrike">
              <a:latin typeface="Arial"/>
            </a:endParaRPr>
          </a:p>
        </p:txBody>
      </p:sp>
      <p:sp>
        <p:nvSpPr>
          <p:cNvPr id="298" name="CustomShape 4"/>
          <p:cNvSpPr/>
          <p:nvPr/>
        </p:nvSpPr>
        <p:spPr>
          <a:xfrm>
            <a:off x="3299040" y="1412640"/>
            <a:ext cx="4948200" cy="6271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Veamos ahora como recuperar datos que llegan normalmente como parámetros en una url.</a:t>
            </a:r>
            <a:endParaRPr b="0" lang="es-ES" sz="1200" spc="-1" strike="noStrike">
              <a:latin typeface="Arial"/>
            </a:endParaRPr>
          </a:p>
        </p:txBody>
      </p:sp>
      <p:sp>
        <p:nvSpPr>
          <p:cNvPr id="299" name="CustomShape 5"/>
          <p:cNvSpPr/>
          <p:nvPr/>
        </p:nvSpPr>
        <p:spPr>
          <a:xfrm>
            <a:off x="3540960" y="2334240"/>
            <a:ext cx="3307680" cy="3672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Si tenemos la siguiente url:</a:t>
            </a:r>
            <a:endParaRPr b="0" lang="es-ES" sz="1200" spc="-1" strike="noStrike">
              <a:latin typeface="Arial"/>
            </a:endParaRPr>
          </a:p>
        </p:txBody>
      </p:sp>
      <p:sp>
        <p:nvSpPr>
          <p:cNvPr id="300" name="CustomShape 6"/>
          <p:cNvSpPr/>
          <p:nvPr/>
        </p:nvSpPr>
        <p:spPr>
          <a:xfrm>
            <a:off x="2563920" y="3950640"/>
            <a:ext cx="5683320" cy="13712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nSpc>
                <a:spcPct val="100000"/>
              </a:lnSpc>
            </a:pPr>
            <a:r>
              <a:rPr b="0" lang="es-ES" sz="1200" spc="-1" strike="noStrike">
                <a:solidFill>
                  <a:srgbClr val="ffffff"/>
                </a:solidFill>
                <a:latin typeface="Calibri"/>
              </a:rPr>
              <a:t>Decimos en este caso que tenemos dos parámetros con sus respectivos valores:</a:t>
            </a:r>
            <a:endParaRPr b="0" lang="es-ES" sz="1200" spc="-1" strike="noStrike">
              <a:latin typeface="Arial"/>
            </a:endParaRPr>
          </a:p>
          <a:p>
            <a:pPr>
              <a:lnSpc>
                <a:spcPct val="100000"/>
              </a:lnSpc>
            </a:pPr>
            <a:r>
              <a:rPr b="0" lang="es-ES" sz="1200" spc="-1" strike="noStrike">
                <a:solidFill>
                  <a:srgbClr val="ffffff"/>
                </a:solidFill>
                <a:latin typeface="Calibri"/>
              </a:rPr>
              <a:t>El parámetro 'articulo' tiene el valor 'serrucho' y el parámetro 'cantidad' tiene el valor '3'.</a:t>
            </a:r>
            <a:endParaRPr b="0" lang="es-ES" sz="1200" spc="-1" strike="noStrike">
              <a:latin typeface="Arial"/>
            </a:endParaRPr>
          </a:p>
          <a:p>
            <a:pPr algn="ctr">
              <a:lnSpc>
                <a:spcPct val="100000"/>
              </a:lnSpc>
            </a:pP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302"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303" name="CustomShape 3"/>
          <p:cNvSpPr/>
          <p:nvPr/>
        </p:nvSpPr>
        <p:spPr>
          <a:xfrm>
            <a:off x="394560" y="484200"/>
            <a:ext cx="1702800" cy="53748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Problema</a:t>
            </a:r>
            <a:endParaRPr b="0" lang="es-ES" sz="1800" spc="-1" strike="noStrike">
              <a:latin typeface="Arial"/>
            </a:endParaRPr>
          </a:p>
        </p:txBody>
      </p:sp>
      <p:sp>
        <p:nvSpPr>
          <p:cNvPr id="304" name="CustomShape 4"/>
          <p:cNvSpPr/>
          <p:nvPr/>
        </p:nvSpPr>
        <p:spPr>
          <a:xfrm>
            <a:off x="3191400" y="457200"/>
            <a:ext cx="5754960" cy="12330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Desarrollar un sitio que muestre una lista de valores del 1 al 20 como hipervínculos. Cuando se presione alguno de dichos hipervínculos mostrar la tabla de multiplicar del valor seleccionado. Pasar como parámetro el valor del número seleccionado.</a:t>
            </a:r>
            <a:endParaRPr b="0" lang="es-ES" sz="1200" spc="-1" strike="noStrike">
              <a:latin typeface="Arial"/>
            </a:endParaRPr>
          </a:p>
        </p:txBody>
      </p:sp>
      <p:sp>
        <p:nvSpPr>
          <p:cNvPr id="305" name="CustomShape 5"/>
          <p:cNvSpPr/>
          <p:nvPr/>
        </p:nvSpPr>
        <p:spPr>
          <a:xfrm>
            <a:off x="555840" y="2194200"/>
            <a:ext cx="4544640" cy="4838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En el navegador debe mostrarse algo similar a estas dos páginas:</a:t>
            </a:r>
            <a:endParaRPr b="0" lang="es-ES" sz="1200" spc="-1" strike="noStrike">
              <a:latin typeface="Arial"/>
            </a:endParaRPr>
          </a:p>
        </p:txBody>
      </p:sp>
      <p:pic>
        <p:nvPicPr>
          <p:cNvPr id="306" name="Picture 2" descr=""/>
          <p:cNvPicPr/>
          <p:nvPr/>
        </p:nvPicPr>
        <p:blipFill>
          <a:blip r:embed="rId1"/>
          <a:stretch/>
        </p:blipFill>
        <p:spPr>
          <a:xfrm>
            <a:off x="699120" y="2863080"/>
            <a:ext cx="4132440" cy="2764080"/>
          </a:xfrm>
          <a:prstGeom prst="rect">
            <a:avLst/>
          </a:prstGeom>
          <a:ln>
            <a:noFill/>
          </a:ln>
          <a:effectLst>
            <a:outerShdw dist="139498" dir="2700000">
              <a:srgbClr val="333333">
                <a:alpha val="65000"/>
              </a:srgbClr>
            </a:outerShdw>
          </a:effectLst>
        </p:spPr>
      </p:pic>
      <p:sp>
        <p:nvSpPr>
          <p:cNvPr id="307" name="CustomShape 6"/>
          <p:cNvSpPr/>
          <p:nvPr/>
        </p:nvSpPr>
        <p:spPr>
          <a:xfrm>
            <a:off x="5963760" y="2266200"/>
            <a:ext cx="4526640" cy="4939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Y cuando se selecciona un número generamos una página dinámica con la tabla de multiplicar:</a:t>
            </a:r>
            <a:endParaRPr b="0" lang="es-ES" sz="1200" spc="-1" strike="noStrike">
              <a:latin typeface="Arial"/>
            </a:endParaRPr>
          </a:p>
        </p:txBody>
      </p:sp>
      <p:sp>
        <p:nvSpPr>
          <p:cNvPr id="308" name="CustomShape 7"/>
          <p:cNvSpPr/>
          <p:nvPr/>
        </p:nvSpPr>
        <p:spPr>
          <a:xfrm>
            <a:off x="395280" y="456120"/>
            <a:ext cx="269280" cy="274680"/>
          </a:xfrm>
          <a:prstGeom prst="rect">
            <a:avLst/>
          </a:prstGeom>
          <a:noFill/>
          <a:ln>
            <a:noFill/>
          </a:ln>
        </p:spPr>
        <p:style>
          <a:lnRef idx="0"/>
          <a:fillRef idx="0"/>
          <a:effectRef idx="0"/>
          <a:fontRef idx="minor"/>
        </p:style>
        <p:txBody>
          <a:bodyPr wrap="none" anchor="ctr">
            <a:spAutoFit/>
          </a:bodyPr>
          <a:p>
            <a:pPr>
              <a:lnSpc>
                <a:spcPct val="100000"/>
              </a:lnSpc>
            </a:pPr>
            <a:r>
              <a:rPr b="0" lang="es-ES" sz="1200" spc="-1" strike="noStrike">
                <a:solidFill>
                  <a:srgbClr val="333333"/>
                </a:solidFill>
                <a:latin typeface="Arial"/>
              </a:rPr>
              <a:t>  </a:t>
            </a:r>
            <a:endParaRPr b="0" lang="es-ES" sz="1200" spc="-1" strike="noStrike">
              <a:latin typeface="Arial"/>
            </a:endParaRPr>
          </a:p>
        </p:txBody>
      </p:sp>
      <p:pic>
        <p:nvPicPr>
          <p:cNvPr id="309" name="Picture 4" descr=""/>
          <p:cNvPicPr/>
          <p:nvPr/>
        </p:nvPicPr>
        <p:blipFill>
          <a:blip r:embed="rId2"/>
          <a:srcRect l="0" t="0" r="0" b="35820"/>
          <a:stretch/>
        </p:blipFill>
        <p:spPr>
          <a:xfrm>
            <a:off x="5492520" y="2895480"/>
            <a:ext cx="5200200" cy="2830320"/>
          </a:xfrm>
          <a:prstGeom prst="rect">
            <a:avLst/>
          </a:prstGeom>
          <a:ln>
            <a:noFill/>
          </a:ln>
          <a:effectLst>
            <a:outerShdw dist="139498" dir="2700000">
              <a:srgbClr val="333333">
                <a:alpha val="65000"/>
              </a:srgbClr>
            </a:outerShdw>
          </a:effectLst>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311"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312" name="CustomShape 3"/>
          <p:cNvSpPr/>
          <p:nvPr/>
        </p:nvSpPr>
        <p:spPr>
          <a:xfrm>
            <a:off x="838080" y="484200"/>
            <a:ext cx="2576880" cy="411840"/>
          </a:xfrm>
          <a:prstGeom prst="flowChartDecision">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Index.html</a:t>
            </a:r>
            <a:endParaRPr b="0" lang="es-ES" sz="1200" spc="-1" strike="noStrike">
              <a:latin typeface="Arial"/>
            </a:endParaRPr>
          </a:p>
        </p:txBody>
      </p:sp>
      <p:sp>
        <p:nvSpPr>
          <p:cNvPr id="313" name="CustomShape 4"/>
          <p:cNvSpPr/>
          <p:nvPr/>
        </p:nvSpPr>
        <p:spPr>
          <a:xfrm>
            <a:off x="8184600" y="365040"/>
            <a:ext cx="2554560" cy="531000"/>
          </a:xfrm>
          <a:prstGeom prst="flowChartDecision">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Server.js</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315"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316" name="CustomShape 3"/>
          <p:cNvSpPr/>
          <p:nvPr/>
        </p:nvSpPr>
        <p:spPr>
          <a:xfrm>
            <a:off x="600480" y="537840"/>
            <a:ext cx="5656320" cy="50184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13 - npm (node package manager)</a:t>
            </a:r>
            <a:endParaRPr b="0" lang="es-ES" sz="1800" spc="-1" strike="noStrike">
              <a:latin typeface="Arial"/>
            </a:endParaRPr>
          </a:p>
        </p:txBody>
      </p:sp>
      <p:sp>
        <p:nvSpPr>
          <p:cNvPr id="317" name="CustomShape 4"/>
          <p:cNvSpPr/>
          <p:nvPr/>
        </p:nvSpPr>
        <p:spPr>
          <a:xfrm>
            <a:off x="3218400" y="1272960"/>
            <a:ext cx="5028840" cy="10843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Es una herramienta que ya instala Node.js y la podemos utilizar desde la línea de comandos. Nos permite reusar código de otros desarrolladores y también nos permite compartir nuestro código.</a:t>
            </a:r>
            <a:endParaRPr b="0" lang="es-ES" sz="1200" spc="-1" strike="noStrike">
              <a:latin typeface="Arial"/>
            </a:endParaRPr>
          </a:p>
        </p:txBody>
      </p:sp>
      <p:sp>
        <p:nvSpPr>
          <p:cNvPr id="318" name="CustomShape 5"/>
          <p:cNvSpPr/>
          <p:nvPr/>
        </p:nvSpPr>
        <p:spPr>
          <a:xfrm>
            <a:off x="3200400" y="2662560"/>
            <a:ext cx="5226120" cy="3942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Node.js viene por defecto con un conjunto limitado de módulos de uso general.</a:t>
            </a:r>
            <a:endParaRPr b="0" lang="es-ES" sz="1200" spc="-1" strike="noStrike">
              <a:latin typeface="Arial"/>
            </a:endParaRPr>
          </a:p>
        </p:txBody>
      </p:sp>
      <p:sp>
        <p:nvSpPr>
          <p:cNvPr id="319" name="CustomShape 6"/>
          <p:cNvSpPr/>
          <p:nvPr/>
        </p:nvSpPr>
        <p:spPr>
          <a:xfrm>
            <a:off x="3218400" y="3236400"/>
            <a:ext cx="5118480" cy="6361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Nosotros podemos implementar toda la lógica para un determinado problema o buscar si otro desarrollador ya se le presentó dicho problema y compartió el código.</a:t>
            </a:r>
            <a:endParaRPr b="0" lang="es-ES" sz="1200" spc="-1" strike="noStrike">
              <a:latin typeface="Arial"/>
            </a:endParaRPr>
          </a:p>
        </p:txBody>
      </p:sp>
      <p:sp>
        <p:nvSpPr>
          <p:cNvPr id="320" name="CustomShape 7"/>
          <p:cNvSpPr/>
          <p:nvPr/>
        </p:nvSpPr>
        <p:spPr>
          <a:xfrm>
            <a:off x="3218400" y="4105800"/>
            <a:ext cx="5091480" cy="6631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El sitio web </a:t>
            </a:r>
            <a:r>
              <a:rPr b="0" lang="es-ES" sz="1200" spc="-1" strike="noStrike" u="sng">
                <a:solidFill>
                  <a:srgbClr val="0563c1"/>
                </a:solidFill>
                <a:uFillTx/>
                <a:latin typeface="Calibri"/>
                <a:hlinkClick r:id="rId1"/>
              </a:rPr>
              <a:t>npmjs</a:t>
            </a:r>
            <a:r>
              <a:rPr b="0" lang="es-ES" sz="1200" spc="-1" strike="noStrike">
                <a:solidFill>
                  <a:srgbClr val="ffffff"/>
                </a:solidFill>
                <a:latin typeface="Calibri"/>
              </a:rPr>
              <a:t> es el repositorio oficial donde podemos compartir nuestros módulos y paquetes, y beneficiarnos de los módulos y paquetes que desarrollaron otros programadores.</a:t>
            </a:r>
            <a:endParaRPr b="0" lang="es-ES" sz="1200" spc="-1" strike="noStrike">
              <a:latin typeface="Arial"/>
            </a:endParaRPr>
          </a:p>
        </p:txBody>
      </p:sp>
      <p:sp>
        <p:nvSpPr>
          <p:cNvPr id="321" name="CustomShape 8"/>
          <p:cNvSpPr/>
          <p:nvPr/>
        </p:nvSpPr>
        <p:spPr>
          <a:xfrm>
            <a:off x="2214360" y="5002200"/>
            <a:ext cx="6732000" cy="7527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Para darnos una idea de la cantidad de desarrolladores que están utilizando esta tecnología podemos decir que en 2015 había 172000 paquetes publicados en el sitio y ahora en 2018 hay más de 475000.</a:t>
            </a:r>
            <a:endParaRPr b="0" lang="es-ES" sz="1200" spc="-1" strike="noStrike">
              <a:latin typeface="Arial"/>
            </a:endParaRPr>
          </a:p>
        </p:txBody>
      </p:sp>
      <p:sp>
        <p:nvSpPr>
          <p:cNvPr id="322" name="CustomShape 9"/>
          <p:cNvSpPr/>
          <p:nvPr/>
        </p:nvSpPr>
        <p:spPr>
          <a:xfrm>
            <a:off x="2106720" y="5970600"/>
            <a:ext cx="7485120" cy="6181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Existen paquetes con muy diferentes objetivos como por ejemplos frameworks para sitios web (uno de esos llamado express), para acceder a una base de datos mysql o la base de datos mongoDB etc.</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324"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325" name="CustomShape 3"/>
          <p:cNvSpPr/>
          <p:nvPr/>
        </p:nvSpPr>
        <p:spPr>
          <a:xfrm>
            <a:off x="412200" y="230040"/>
            <a:ext cx="1873440" cy="38520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Problema</a:t>
            </a:r>
            <a:endParaRPr b="0" lang="es-ES" sz="1800" spc="-1" strike="noStrike">
              <a:latin typeface="Arial"/>
            </a:endParaRPr>
          </a:p>
        </p:txBody>
      </p:sp>
      <p:sp>
        <p:nvSpPr>
          <p:cNvPr id="326" name="CustomShape 4"/>
          <p:cNvSpPr/>
          <p:nvPr/>
        </p:nvSpPr>
        <p:spPr>
          <a:xfrm>
            <a:off x="3236400" y="493200"/>
            <a:ext cx="5808600" cy="7617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Desarrollar nuevamente el sitio web que sirve páginas estáticas. Resolver el formato de archivo que retorna el servidor utilizando el paquete 'mime'.</a:t>
            </a:r>
            <a:endParaRPr b="0" lang="es-ES" sz="1200" spc="-1" strike="noStrike">
              <a:latin typeface="Arial"/>
            </a:endParaRPr>
          </a:p>
        </p:txBody>
      </p:sp>
      <p:sp>
        <p:nvSpPr>
          <p:cNvPr id="327" name="CustomShape 5"/>
          <p:cNvSpPr/>
          <p:nvPr/>
        </p:nvSpPr>
        <p:spPr>
          <a:xfrm>
            <a:off x="2133720" y="1724760"/>
            <a:ext cx="7216200" cy="7527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Creemos una carpeta llamada ejercicio15 y en su interior dispongamos todo el contenido del ejercicio10 (solamente cambiemos el nombre del archivo *.js ejercicio10.js por ejercicio15.js)</a:t>
            </a:r>
            <a:endParaRPr b="0" lang="es-ES" sz="1200" spc="-1" strike="noStrike">
              <a:latin typeface="Arial"/>
            </a:endParaRPr>
          </a:p>
        </p:txBody>
      </p:sp>
      <p:sp>
        <p:nvSpPr>
          <p:cNvPr id="328" name="CustomShape 6"/>
          <p:cNvSpPr/>
          <p:nvPr/>
        </p:nvSpPr>
        <p:spPr>
          <a:xfrm>
            <a:off x="2655360" y="2904840"/>
            <a:ext cx="5566680" cy="6271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Veamos primero como agregamos un paquete a nuestro proyecto. Nos ubiquemos en la carpeta ejercicio15 desde la linea de comando y tipeamos:</a:t>
            </a:r>
            <a:endParaRPr b="0" lang="es-ES" sz="1200" spc="-1" strike="noStrike">
              <a:latin typeface="Arial"/>
            </a:endParaRPr>
          </a:p>
        </p:txBody>
      </p:sp>
      <p:pic>
        <p:nvPicPr>
          <p:cNvPr id="329" name="Picture 2" descr=""/>
          <p:cNvPicPr/>
          <p:nvPr/>
        </p:nvPicPr>
        <p:blipFill>
          <a:blip r:embed="rId1"/>
          <a:stretch/>
        </p:blipFill>
        <p:spPr>
          <a:xfrm>
            <a:off x="2286000" y="3854880"/>
            <a:ext cx="6305040" cy="2142720"/>
          </a:xfrm>
          <a:prstGeom prst="rect">
            <a:avLst/>
          </a:prstGeom>
          <a:ln>
            <a:noFill/>
          </a:ln>
          <a:effectLst>
            <a:outerShdw dist="139498" dir="2700000">
              <a:srgbClr val="333333">
                <a:alpha val="65000"/>
              </a:srgbClr>
            </a:outerShdw>
          </a:effectLst>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331"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332" name="CustomShape 3"/>
          <p:cNvSpPr/>
          <p:nvPr/>
        </p:nvSpPr>
        <p:spPr>
          <a:xfrm>
            <a:off x="609480" y="365040"/>
            <a:ext cx="7763040" cy="7372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Una vez que ejecutamos el programa npm indicando que se va a instalar el paquete 'mime' veremos que en nuestro directorio del proyecto se crea una carpeta llamada 'node_modules' (si instalamos un segundo paquete siempre se insertaran en dicha carpeta) y en dicha carpeta encontraremos el paquete 'mime' (con todo su código fuente):</a:t>
            </a:r>
            <a:endParaRPr b="0" lang="es-ES" sz="1200" spc="-1" strike="noStrike">
              <a:latin typeface="Arial"/>
            </a:endParaRPr>
          </a:p>
        </p:txBody>
      </p:sp>
      <p:pic>
        <p:nvPicPr>
          <p:cNvPr id="333" name="Picture 2" descr=""/>
          <p:cNvPicPr/>
          <p:nvPr/>
        </p:nvPicPr>
        <p:blipFill>
          <a:blip r:embed="rId1"/>
          <a:stretch/>
        </p:blipFill>
        <p:spPr>
          <a:xfrm>
            <a:off x="1067400" y="1237680"/>
            <a:ext cx="7305480" cy="2580840"/>
          </a:xfrm>
          <a:prstGeom prst="rect">
            <a:avLst/>
          </a:prstGeom>
          <a:ln>
            <a:noFill/>
          </a:ln>
          <a:effectLst>
            <a:outerShdw dist="139498" dir="2700000">
              <a:srgbClr val="333333">
                <a:alpha val="65000"/>
              </a:srgbClr>
            </a:outerShdw>
          </a:effectLst>
        </p:spPr>
      </p:pic>
      <p:sp>
        <p:nvSpPr>
          <p:cNvPr id="334" name="CustomShape 4"/>
          <p:cNvSpPr/>
          <p:nvPr/>
        </p:nvSpPr>
        <p:spPr>
          <a:xfrm>
            <a:off x="674640" y="4262760"/>
            <a:ext cx="2521080" cy="13395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En la carpeta node_modules tenemos la subcarpeta mime (y en dicha carpeta todo el código fuente de este paquete):</a:t>
            </a:r>
            <a:endParaRPr b="0" lang="es-ES" sz="1200" spc="-1" strike="noStrike">
              <a:latin typeface="Arial"/>
            </a:endParaRPr>
          </a:p>
        </p:txBody>
      </p:sp>
      <p:sp>
        <p:nvSpPr>
          <p:cNvPr id="335" name="CustomShape 5"/>
          <p:cNvSpPr/>
          <p:nvPr/>
        </p:nvSpPr>
        <p:spPr>
          <a:xfrm>
            <a:off x="360" y="90720"/>
            <a:ext cx="226800" cy="274680"/>
          </a:xfrm>
          <a:prstGeom prst="rect">
            <a:avLst/>
          </a:prstGeom>
          <a:noFill/>
          <a:ln>
            <a:noFill/>
          </a:ln>
        </p:spPr>
        <p:style>
          <a:lnRef idx="0"/>
          <a:fillRef idx="0"/>
          <a:effectRef idx="0"/>
          <a:fontRef idx="minor"/>
        </p:style>
        <p:txBody>
          <a:bodyPr wrap="none" anchor="ctr">
            <a:spAutoFit/>
          </a:bodyPr>
          <a:p>
            <a:pPr>
              <a:lnSpc>
                <a:spcPct val="100000"/>
              </a:lnSpc>
            </a:pPr>
            <a:r>
              <a:rPr b="0" lang="es-ES" sz="1200" spc="-1" strike="noStrike">
                <a:solidFill>
                  <a:srgbClr val="333333"/>
                </a:solidFill>
                <a:latin typeface="Arial"/>
              </a:rPr>
              <a:t> </a:t>
            </a:r>
            <a:endParaRPr b="0" lang="es-ES" sz="1200" spc="-1" strike="noStrike">
              <a:latin typeface="Arial"/>
            </a:endParaRPr>
          </a:p>
        </p:txBody>
      </p:sp>
      <p:pic>
        <p:nvPicPr>
          <p:cNvPr id="336" name="Picture 4" descr=""/>
          <p:cNvPicPr/>
          <p:nvPr/>
        </p:nvPicPr>
        <p:blipFill>
          <a:blip r:embed="rId2"/>
          <a:stretch/>
        </p:blipFill>
        <p:spPr>
          <a:xfrm>
            <a:off x="3709080" y="4001400"/>
            <a:ext cx="7314840" cy="2561760"/>
          </a:xfrm>
          <a:prstGeom prst="rect">
            <a:avLst/>
          </a:prstGeom>
          <a:ln>
            <a:noFill/>
          </a:ln>
          <a:effectLst>
            <a:outerShdw dist="139498" dir="2700000">
              <a:srgbClr val="333333">
                <a:alpha val="65000"/>
              </a:srgbClr>
            </a:outerShdw>
          </a:effectLst>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338"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339" name="CustomShape 3"/>
          <p:cNvSpPr/>
          <p:nvPr/>
        </p:nvSpPr>
        <p:spPr>
          <a:xfrm>
            <a:off x="179280" y="156960"/>
            <a:ext cx="5001840" cy="13611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nSpc>
                <a:spcPct val="100000"/>
              </a:lnSpc>
            </a:pPr>
            <a:r>
              <a:rPr b="0" lang="es-ES" sz="1200" spc="-1" strike="noStrike">
                <a:solidFill>
                  <a:srgbClr val="ffffff"/>
                </a:solidFill>
                <a:latin typeface="Calibri"/>
              </a:rPr>
              <a:t>Para usar un paquete es muy común que los desarrolladores incluyan una documentación para su uso.</a:t>
            </a:r>
            <a:endParaRPr b="0" lang="es-ES" sz="1200" spc="-1" strike="noStrike">
              <a:latin typeface="Arial"/>
            </a:endParaRPr>
          </a:p>
          <a:p>
            <a:pPr>
              <a:lnSpc>
                <a:spcPct val="100000"/>
              </a:lnSpc>
            </a:pPr>
            <a:r>
              <a:rPr b="0" lang="es-ES" sz="1200" spc="-1" strike="noStrike">
                <a:solidFill>
                  <a:srgbClr val="ffffff"/>
                </a:solidFill>
                <a:latin typeface="Calibri"/>
              </a:rPr>
              <a:t>Podemos entrar a la carpeta mime y abrir el archivo README.md donde explica como podemos utilizarlo.</a:t>
            </a:r>
            <a:endParaRPr b="0" lang="es-ES" sz="1200" spc="-1" strike="noStrike">
              <a:latin typeface="Arial"/>
            </a:endParaRPr>
          </a:p>
          <a:p>
            <a:pPr>
              <a:lnSpc>
                <a:spcPct val="100000"/>
              </a:lnSpc>
            </a:pPr>
            <a:r>
              <a:rPr b="0" lang="es-ES" sz="1200" spc="-1" strike="noStrike">
                <a:solidFill>
                  <a:srgbClr val="ffffff"/>
                </a:solidFill>
                <a:latin typeface="Calibri"/>
              </a:rPr>
              <a:t>Ahora vemos lo los cambios que se presentan a nuestro programa que sirve páginas estáticas usando el módulo 'mime':</a:t>
            </a:r>
            <a:endParaRPr b="0" lang="es-ES" sz="1200" spc="-1" strike="noStrike">
              <a:latin typeface="Arial"/>
            </a:endParaRPr>
          </a:p>
        </p:txBody>
      </p:sp>
      <p:sp>
        <p:nvSpPr>
          <p:cNvPr id="340" name="CustomShape 4"/>
          <p:cNvSpPr/>
          <p:nvPr/>
        </p:nvSpPr>
        <p:spPr>
          <a:xfrm>
            <a:off x="6600600" y="361440"/>
            <a:ext cx="4575960" cy="5950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Dispusimos un console.log para ver en la consola los distintos tipo mime que aparecen cuando el navegador solicita la página:</a:t>
            </a:r>
            <a:endParaRPr b="0" lang="es-ES" sz="1200" spc="-1" strike="noStrike">
              <a:latin typeface="Arial"/>
            </a:endParaRPr>
          </a:p>
        </p:txBody>
      </p:sp>
      <p:pic>
        <p:nvPicPr>
          <p:cNvPr id="341" name="Picture 2" descr=""/>
          <p:cNvPicPr/>
          <p:nvPr/>
        </p:nvPicPr>
        <p:blipFill>
          <a:blip r:embed="rId1"/>
          <a:stretch/>
        </p:blipFill>
        <p:spPr>
          <a:xfrm>
            <a:off x="6541920" y="1000080"/>
            <a:ext cx="5079960" cy="1706400"/>
          </a:xfrm>
          <a:prstGeom prst="rect">
            <a:avLst/>
          </a:prstGeom>
          <a:ln>
            <a:noFill/>
          </a:ln>
          <a:effectLst>
            <a:outerShdw dist="139498" dir="2700000">
              <a:srgbClr val="333333">
                <a:alpha val="65000"/>
              </a:srgbClr>
            </a:outerShdw>
          </a:effectLst>
        </p:spPr>
      </p:pic>
      <p:sp>
        <p:nvSpPr>
          <p:cNvPr id="342" name="CustomShape 5"/>
          <p:cNvSpPr/>
          <p:nvPr/>
        </p:nvSpPr>
        <p:spPr>
          <a:xfrm>
            <a:off x="7549200" y="2841840"/>
            <a:ext cx="3065400" cy="3312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Esto ocurre al solicitar la página:</a:t>
            </a:r>
            <a:endParaRPr b="0" lang="es-ES" sz="1200" spc="-1" strike="noStrike">
              <a:latin typeface="Arial"/>
            </a:endParaRPr>
          </a:p>
        </p:txBody>
      </p:sp>
      <p:pic>
        <p:nvPicPr>
          <p:cNvPr id="343" name="Picture 4" descr=""/>
          <p:cNvPicPr/>
          <p:nvPr/>
        </p:nvPicPr>
        <p:blipFill>
          <a:blip r:embed="rId2"/>
          <a:stretch/>
        </p:blipFill>
        <p:spPr>
          <a:xfrm>
            <a:off x="6310080" y="3372840"/>
            <a:ext cx="5543280" cy="2870280"/>
          </a:xfrm>
          <a:prstGeom prst="rect">
            <a:avLst/>
          </a:prstGeom>
          <a:ln>
            <a:noFill/>
          </a:ln>
          <a:effectLst>
            <a:outerShdw dist="139498" dir="2700000">
              <a:srgbClr val="333333">
                <a:alpha val="65000"/>
              </a:srgbClr>
            </a:outerShdw>
          </a:effectLst>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345"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346" name="CustomShape 3"/>
          <p:cNvSpPr/>
          <p:nvPr/>
        </p:nvSpPr>
        <p:spPr>
          <a:xfrm>
            <a:off x="241920" y="365040"/>
            <a:ext cx="10085040" cy="43236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14 - Upload de archivos al servidor con Node.js y el módulo 'formidable'</a:t>
            </a:r>
            <a:endParaRPr b="0" lang="es-ES" sz="1800" spc="-1" strike="noStrike">
              <a:latin typeface="Arial"/>
            </a:endParaRPr>
          </a:p>
        </p:txBody>
      </p:sp>
      <p:sp>
        <p:nvSpPr>
          <p:cNvPr id="347" name="CustomShape 4"/>
          <p:cNvSpPr/>
          <p:nvPr/>
        </p:nvSpPr>
        <p:spPr>
          <a:xfrm>
            <a:off x="2823840" y="1156320"/>
            <a:ext cx="5154480" cy="7794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Una actividad muy común en un sitio web es poder enviar desde un cliente (navegador) un archivo para que sea almacenado en el servidor.</a:t>
            </a:r>
            <a:endParaRPr b="0" lang="es-ES" sz="1200" spc="-1" strike="noStrike">
              <a:latin typeface="Arial"/>
            </a:endParaRPr>
          </a:p>
        </p:txBody>
      </p:sp>
      <p:sp>
        <p:nvSpPr>
          <p:cNvPr id="348" name="CustomShape 5"/>
          <p:cNvSpPr/>
          <p:nvPr/>
        </p:nvSpPr>
        <p:spPr>
          <a:xfrm>
            <a:off x="2868840" y="2178360"/>
            <a:ext cx="5046840" cy="8780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Como Node.js es de bastante bajo nivel el implementar todo el código para procesar los datos que llegan desde un formulario html que adjunta uno o mas archivos es bastante complejo vamos a utilizar un módulo desarrollado por la 'comunidad de Node.js' que nos simplifica esta tarea.</a:t>
            </a:r>
            <a:endParaRPr b="0" lang="es-ES" sz="1200" spc="-1" strike="noStrike">
              <a:latin typeface="Arial"/>
            </a:endParaRPr>
          </a:p>
        </p:txBody>
      </p:sp>
      <p:sp>
        <p:nvSpPr>
          <p:cNvPr id="349" name="CustomShape 6"/>
          <p:cNvSpPr/>
          <p:nvPr/>
        </p:nvSpPr>
        <p:spPr>
          <a:xfrm>
            <a:off x="2976120" y="3272040"/>
            <a:ext cx="4894200" cy="6181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Tengamos en cuenta que el módulo que utilizaremos disponemos de todo el código fuente por si necesitamos adaptarlo a una situación particular.</a:t>
            </a:r>
            <a:endParaRPr b="0" lang="es-ES" sz="1200" spc="-1" strike="noStrike">
              <a:latin typeface="Arial"/>
            </a:endParaRPr>
          </a:p>
        </p:txBody>
      </p:sp>
      <p:sp>
        <p:nvSpPr>
          <p:cNvPr id="350" name="CustomShape 7"/>
          <p:cNvSpPr/>
          <p:nvPr/>
        </p:nvSpPr>
        <p:spPr>
          <a:xfrm>
            <a:off x="2868840" y="4186440"/>
            <a:ext cx="4957200" cy="10396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El módulo más famoso para el upload de archivos a un servidor Node.js se llama 'formidable', podemos seguir y consultar las nuevas características </a:t>
            </a:r>
            <a:r>
              <a:rPr b="0" lang="es-ES" sz="1200" spc="-1" strike="noStrike" u="sng">
                <a:solidFill>
                  <a:srgbClr val="0563c1"/>
                </a:solidFill>
                <a:uFillTx/>
                <a:latin typeface="Calibri"/>
                <a:hlinkClick r:id="rId1"/>
              </a:rPr>
              <a:t>aquí</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352"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353" name="CustomShape 3"/>
          <p:cNvSpPr/>
          <p:nvPr/>
        </p:nvSpPr>
        <p:spPr>
          <a:xfrm>
            <a:off x="367560" y="609480"/>
            <a:ext cx="1568520" cy="39420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Problema</a:t>
            </a:r>
            <a:endParaRPr b="0" lang="es-ES" sz="1800" spc="-1" strike="noStrike">
              <a:latin typeface="Arial"/>
            </a:endParaRPr>
          </a:p>
        </p:txBody>
      </p:sp>
      <p:sp>
        <p:nvSpPr>
          <p:cNvPr id="354" name="CustomShape 4"/>
          <p:cNvSpPr/>
          <p:nvPr/>
        </p:nvSpPr>
        <p:spPr>
          <a:xfrm>
            <a:off x="3065760" y="365040"/>
            <a:ext cx="5001840" cy="9255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Confeccionar una aplicación que permita subir fotos al servidor. Debe implementar un formulario para la selección de la foto. Listar todos los archivos subidos al servidor.</a:t>
            </a:r>
            <a:endParaRPr b="0" lang="es-ES" sz="1200" spc="-1" strike="noStrike">
              <a:latin typeface="Arial"/>
            </a:endParaRPr>
          </a:p>
        </p:txBody>
      </p:sp>
      <p:sp>
        <p:nvSpPr>
          <p:cNvPr id="355" name="CustomShape 5"/>
          <p:cNvSpPr/>
          <p:nvPr/>
        </p:nvSpPr>
        <p:spPr>
          <a:xfrm>
            <a:off x="2882160" y="1494720"/>
            <a:ext cx="5710320" cy="5018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Crearemos un directorio llamado ejercicio16. Dentro de este crear el archivo 'ejercicio16.js' que contendrá nuestro programa Node.js.</a:t>
            </a:r>
            <a:endParaRPr b="0" lang="es-ES" sz="1200" spc="-1" strike="noStrike">
              <a:latin typeface="Arial"/>
            </a:endParaRPr>
          </a:p>
        </p:txBody>
      </p:sp>
      <p:sp>
        <p:nvSpPr>
          <p:cNvPr id="356" name="CustomShape 6"/>
          <p:cNvSpPr/>
          <p:nvPr/>
        </p:nvSpPr>
        <p:spPr>
          <a:xfrm>
            <a:off x="2850840" y="2166120"/>
            <a:ext cx="5432400" cy="3852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Dentro de la carpeta ejercicio16 crear una subcarpeta llamada 'public'.</a:t>
            </a:r>
            <a:endParaRPr b="0" lang="es-ES" sz="1200" spc="-1" strike="noStrike">
              <a:latin typeface="Arial"/>
            </a:endParaRPr>
          </a:p>
        </p:txBody>
      </p:sp>
      <p:sp>
        <p:nvSpPr>
          <p:cNvPr id="357" name="CustomShape 7"/>
          <p:cNvSpPr/>
          <p:nvPr/>
        </p:nvSpPr>
        <p:spPr>
          <a:xfrm>
            <a:off x="2882160" y="2724840"/>
            <a:ext cx="4912200" cy="5644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En la carpeta public crear dos archivos html: index.html y formulario.html.</a:t>
            </a:r>
            <a:endParaRPr b="0" lang="es-ES" sz="1200" spc="-1" strike="noStrike">
              <a:latin typeface="Arial"/>
            </a:endParaRPr>
          </a:p>
        </p:txBody>
      </p:sp>
      <p:sp>
        <p:nvSpPr>
          <p:cNvPr id="358" name="CustomShape 8"/>
          <p:cNvSpPr/>
          <p:nvPr/>
        </p:nvSpPr>
        <p:spPr>
          <a:xfrm>
            <a:off x="2882160" y="3466800"/>
            <a:ext cx="5611680" cy="5554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Crear dentro de la carpeta public una subcarpeta llamada upload donde almacenaremos los archivos que suben los usuarios.</a:t>
            </a:r>
            <a:endParaRPr b="0" lang="es-ES" sz="1200" spc="-1" strike="noStrike">
              <a:latin typeface="Arial"/>
            </a:endParaRPr>
          </a:p>
        </p:txBody>
      </p:sp>
      <p:sp>
        <p:nvSpPr>
          <p:cNvPr id="359" name="CustomShape 9"/>
          <p:cNvSpPr/>
          <p:nvPr/>
        </p:nvSpPr>
        <p:spPr>
          <a:xfrm>
            <a:off x="2976120" y="4267080"/>
            <a:ext cx="4240080" cy="5734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Ahora que ya creamos las carpetas de nuestro proyecto instalaremos el módulo 'formidable' que nos facilitará la codificación del upload de archivos:</a:t>
            </a:r>
            <a:endParaRPr b="0" lang="es-ES" sz="1200" spc="-1" strike="noStrike">
              <a:latin typeface="Arial"/>
            </a:endParaRPr>
          </a:p>
        </p:txBody>
      </p:sp>
      <p:sp>
        <p:nvSpPr>
          <p:cNvPr id="360" name="CustomShape 10"/>
          <p:cNvSpPr/>
          <p:nvPr/>
        </p:nvSpPr>
        <p:spPr>
          <a:xfrm>
            <a:off x="2079720" y="1637280"/>
            <a:ext cx="591480" cy="259560"/>
          </a:xfrm>
          <a:prstGeom prst="triangle">
            <a:avLst>
              <a:gd name="adj" fmla="val 50000"/>
            </a:avLst>
          </a:prstGeom>
          <a:solidFill>
            <a:srgbClr val="a5a5a5"/>
          </a:solidFill>
          <a:ln w="12600">
            <a:solidFill>
              <a:srgbClr val="7a7a7a"/>
            </a:solidFill>
            <a:miter/>
          </a:ln>
        </p:spPr>
        <p:style>
          <a:lnRef idx="0"/>
          <a:fillRef idx="0"/>
          <a:effectRef idx="0"/>
          <a:fontRef idx="minor"/>
        </p:style>
        <p:txBody>
          <a:bodyPr lIns="90000" rIns="90000" tIns="45000" bIns="45000" anchor="ctr">
            <a:noAutofit/>
          </a:bodyPr>
          <a:p>
            <a:pPr algn="ctr">
              <a:lnSpc>
                <a:spcPct val="100000"/>
              </a:lnSpc>
            </a:pPr>
            <a:r>
              <a:rPr b="0" lang="es-ES" sz="1800" spc="-1" strike="noStrike">
                <a:solidFill>
                  <a:srgbClr val="ffffff"/>
                </a:solidFill>
                <a:latin typeface="Calibri"/>
              </a:rPr>
              <a:t>1</a:t>
            </a:r>
            <a:endParaRPr b="0" lang="es-ES" sz="1800" spc="-1" strike="noStrike">
              <a:latin typeface="Arial"/>
            </a:endParaRPr>
          </a:p>
        </p:txBody>
      </p:sp>
      <p:sp>
        <p:nvSpPr>
          <p:cNvPr id="361" name="CustomShape 11"/>
          <p:cNvSpPr/>
          <p:nvPr/>
        </p:nvSpPr>
        <p:spPr>
          <a:xfrm>
            <a:off x="2133720" y="2252520"/>
            <a:ext cx="591480" cy="259560"/>
          </a:xfrm>
          <a:prstGeom prst="triangle">
            <a:avLst>
              <a:gd name="adj" fmla="val 50000"/>
            </a:avLst>
          </a:prstGeom>
          <a:solidFill>
            <a:srgbClr val="a5a5a5"/>
          </a:solidFill>
          <a:ln w="12600">
            <a:solidFill>
              <a:srgbClr val="7a7a7a"/>
            </a:solidFill>
            <a:miter/>
          </a:ln>
        </p:spPr>
        <p:style>
          <a:lnRef idx="0"/>
          <a:fillRef idx="0"/>
          <a:effectRef idx="0"/>
          <a:fontRef idx="minor"/>
        </p:style>
        <p:txBody>
          <a:bodyPr lIns="90000" rIns="90000" tIns="45000" bIns="45000" anchor="ctr">
            <a:noAutofit/>
          </a:bodyPr>
          <a:p>
            <a:pPr algn="ctr">
              <a:lnSpc>
                <a:spcPct val="100000"/>
              </a:lnSpc>
            </a:pPr>
            <a:r>
              <a:rPr b="0" lang="es-ES" sz="1800" spc="-1" strike="noStrike">
                <a:solidFill>
                  <a:srgbClr val="ffffff"/>
                </a:solidFill>
                <a:latin typeface="Calibri"/>
              </a:rPr>
              <a:t>2</a:t>
            </a:r>
            <a:endParaRPr b="0" lang="es-ES" sz="1800" spc="-1" strike="noStrike">
              <a:latin typeface="Arial"/>
            </a:endParaRPr>
          </a:p>
        </p:txBody>
      </p:sp>
      <p:sp>
        <p:nvSpPr>
          <p:cNvPr id="362" name="CustomShape 12"/>
          <p:cNvSpPr/>
          <p:nvPr/>
        </p:nvSpPr>
        <p:spPr>
          <a:xfrm>
            <a:off x="2115720" y="2894040"/>
            <a:ext cx="591480" cy="259560"/>
          </a:xfrm>
          <a:prstGeom prst="triangle">
            <a:avLst>
              <a:gd name="adj" fmla="val 50000"/>
            </a:avLst>
          </a:prstGeom>
          <a:solidFill>
            <a:srgbClr val="a5a5a5"/>
          </a:solidFill>
          <a:ln w="12600">
            <a:solidFill>
              <a:srgbClr val="7a7a7a"/>
            </a:solidFill>
            <a:miter/>
          </a:ln>
        </p:spPr>
        <p:style>
          <a:lnRef idx="0"/>
          <a:fillRef idx="0"/>
          <a:effectRef idx="0"/>
          <a:fontRef idx="minor"/>
        </p:style>
        <p:txBody>
          <a:bodyPr lIns="90000" rIns="90000" tIns="45000" bIns="45000" anchor="ctr">
            <a:noAutofit/>
          </a:bodyPr>
          <a:p>
            <a:pPr algn="ctr">
              <a:lnSpc>
                <a:spcPct val="100000"/>
              </a:lnSpc>
            </a:pPr>
            <a:r>
              <a:rPr b="0" lang="es-ES" sz="1800" spc="-1" strike="noStrike">
                <a:solidFill>
                  <a:srgbClr val="ffffff"/>
                </a:solidFill>
                <a:latin typeface="Calibri"/>
              </a:rPr>
              <a:t>3</a:t>
            </a:r>
            <a:endParaRPr b="0" lang="es-ES" sz="1800" spc="-1" strike="noStrike">
              <a:latin typeface="Arial"/>
            </a:endParaRPr>
          </a:p>
        </p:txBody>
      </p:sp>
      <p:sp>
        <p:nvSpPr>
          <p:cNvPr id="363" name="CustomShape 13"/>
          <p:cNvSpPr/>
          <p:nvPr/>
        </p:nvSpPr>
        <p:spPr>
          <a:xfrm>
            <a:off x="2106720" y="3504600"/>
            <a:ext cx="591480" cy="259560"/>
          </a:xfrm>
          <a:prstGeom prst="triangle">
            <a:avLst>
              <a:gd name="adj" fmla="val 50000"/>
            </a:avLst>
          </a:prstGeom>
          <a:solidFill>
            <a:srgbClr val="a5a5a5"/>
          </a:solidFill>
          <a:ln w="12600">
            <a:solidFill>
              <a:srgbClr val="7a7a7a"/>
            </a:solidFill>
            <a:miter/>
          </a:ln>
        </p:spPr>
        <p:style>
          <a:lnRef idx="0"/>
          <a:fillRef idx="0"/>
          <a:effectRef idx="0"/>
          <a:fontRef idx="minor"/>
        </p:style>
        <p:txBody>
          <a:bodyPr lIns="90000" rIns="90000" tIns="45000" bIns="45000" anchor="ctr">
            <a:noAutofit/>
          </a:bodyPr>
          <a:p>
            <a:pPr algn="ctr">
              <a:lnSpc>
                <a:spcPct val="100000"/>
              </a:lnSpc>
            </a:pPr>
            <a:r>
              <a:rPr b="0" lang="es-ES" sz="1800" spc="-1" strike="noStrike">
                <a:solidFill>
                  <a:srgbClr val="ffffff"/>
                </a:solidFill>
                <a:latin typeface="Calibri"/>
              </a:rPr>
              <a:t>4</a:t>
            </a:r>
            <a:endParaRPr b="0" lang="es-ES" sz="1800" spc="-1" strike="noStrike">
              <a:latin typeface="Arial"/>
            </a:endParaRPr>
          </a:p>
        </p:txBody>
      </p:sp>
      <p:sp>
        <p:nvSpPr>
          <p:cNvPr id="364" name="CustomShape 14"/>
          <p:cNvSpPr/>
          <p:nvPr/>
        </p:nvSpPr>
        <p:spPr>
          <a:xfrm>
            <a:off x="2115720" y="4424040"/>
            <a:ext cx="591480" cy="259560"/>
          </a:xfrm>
          <a:prstGeom prst="triangle">
            <a:avLst>
              <a:gd name="adj" fmla="val 50000"/>
            </a:avLst>
          </a:prstGeom>
          <a:solidFill>
            <a:srgbClr val="a5a5a5"/>
          </a:solidFill>
          <a:ln w="12600">
            <a:solidFill>
              <a:srgbClr val="7a7a7a"/>
            </a:solidFill>
            <a:miter/>
          </a:ln>
        </p:spPr>
        <p:style>
          <a:lnRef idx="0"/>
          <a:fillRef idx="0"/>
          <a:effectRef idx="0"/>
          <a:fontRef idx="minor"/>
        </p:style>
        <p:txBody>
          <a:bodyPr lIns="90000" rIns="90000" tIns="45000" bIns="45000" anchor="ctr">
            <a:noAutofit/>
          </a:bodyPr>
          <a:p>
            <a:pPr algn="ctr">
              <a:lnSpc>
                <a:spcPct val="100000"/>
              </a:lnSpc>
            </a:pPr>
            <a:r>
              <a:rPr b="0" lang="es-ES" sz="1800" spc="-1" strike="noStrike">
                <a:solidFill>
                  <a:srgbClr val="ffffff"/>
                </a:solidFill>
                <a:latin typeface="Calibri"/>
              </a:rPr>
              <a:t>5</a:t>
            </a:r>
            <a:endParaRPr b="0" lang="es-ES" sz="1800" spc="-1" strike="noStrike">
              <a:latin typeface="Arial"/>
            </a:endParaRPr>
          </a:p>
        </p:txBody>
      </p:sp>
      <p:pic>
        <p:nvPicPr>
          <p:cNvPr id="365" name="Picture 2" descr=""/>
          <p:cNvPicPr/>
          <p:nvPr/>
        </p:nvPicPr>
        <p:blipFill>
          <a:blip r:embed="rId1"/>
          <a:stretch/>
        </p:blipFill>
        <p:spPr>
          <a:xfrm>
            <a:off x="3240720" y="4937760"/>
            <a:ext cx="6267240" cy="1739160"/>
          </a:xfrm>
          <a:prstGeom prst="rect">
            <a:avLst/>
          </a:prstGeom>
          <a:ln>
            <a:noFill/>
          </a:ln>
          <a:effectLst>
            <a:outerShdw dist="139498" dir="2700000">
              <a:srgbClr val="333333">
                <a:alpha val="65000"/>
              </a:srgbClr>
            </a:outerShdw>
          </a:effectLst>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TextShape 1"/>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367" name="CustomShape 2"/>
          <p:cNvSpPr/>
          <p:nvPr/>
        </p:nvSpPr>
        <p:spPr>
          <a:xfrm>
            <a:off x="537840" y="206280"/>
            <a:ext cx="3881520" cy="4928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Las páginas HTML de nuestro proyecto son:</a:t>
            </a:r>
            <a:endParaRPr b="0" lang="es-ES" sz="1200" spc="-1" strike="noStrike">
              <a:latin typeface="Arial"/>
            </a:endParaRPr>
          </a:p>
        </p:txBody>
      </p:sp>
      <p:sp>
        <p:nvSpPr>
          <p:cNvPr id="368" name="CustomShape 3"/>
          <p:cNvSpPr/>
          <p:nvPr/>
        </p:nvSpPr>
        <p:spPr>
          <a:xfrm>
            <a:off x="1022040" y="834120"/>
            <a:ext cx="2993760" cy="303840"/>
          </a:xfrm>
          <a:prstGeom prst="flowChartDecision">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Index.html</a:t>
            </a:r>
            <a:endParaRPr b="0" lang="es-ES" sz="1200" spc="-1" strike="noStrike">
              <a:latin typeface="Arial"/>
            </a:endParaRPr>
          </a:p>
        </p:txBody>
      </p:sp>
      <p:sp>
        <p:nvSpPr>
          <p:cNvPr id="369" name="CustomShape 4"/>
          <p:cNvSpPr/>
          <p:nvPr/>
        </p:nvSpPr>
        <p:spPr>
          <a:xfrm>
            <a:off x="685800" y="3091680"/>
            <a:ext cx="3585600" cy="444960"/>
          </a:xfrm>
          <a:prstGeom prst="flowChartDecision">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formulario.html</a:t>
            </a:r>
            <a:endParaRPr b="0" lang="es-ES" sz="1200" spc="-1" strike="noStrike">
              <a:latin typeface="Arial"/>
            </a:endParaRPr>
          </a:p>
        </p:txBody>
      </p:sp>
      <p:sp>
        <p:nvSpPr>
          <p:cNvPr id="370" name="CustomShape 5"/>
          <p:cNvSpPr/>
          <p:nvPr/>
        </p:nvSpPr>
        <p:spPr>
          <a:xfrm>
            <a:off x="8166960" y="599760"/>
            <a:ext cx="2832480" cy="4687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Nuestro servidor:</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CustomShape 1"/>
          <p:cNvSpPr/>
          <p:nvPr/>
        </p:nvSpPr>
        <p:spPr>
          <a:xfrm>
            <a:off x="484200" y="439200"/>
            <a:ext cx="4966200" cy="5018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Si el programa Node.js se instaló correctamente al tipear node en la consola debería aparecer:</a:t>
            </a:r>
            <a:endParaRPr b="0" lang="es-ES" sz="1200" spc="-1" strike="noStrike">
              <a:latin typeface="Arial"/>
            </a:endParaRPr>
          </a:p>
        </p:txBody>
      </p:sp>
      <p:pic>
        <p:nvPicPr>
          <p:cNvPr id="100" name="Imagen 4" descr=""/>
          <p:cNvPicPr/>
          <p:nvPr/>
        </p:nvPicPr>
        <p:blipFill>
          <a:blip r:embed="rId1"/>
          <a:srcRect l="26400" t="33338" r="32724" b="48762"/>
          <a:stretch/>
        </p:blipFill>
        <p:spPr>
          <a:xfrm>
            <a:off x="6042240" y="230040"/>
            <a:ext cx="4983840" cy="1227960"/>
          </a:xfrm>
          <a:prstGeom prst="rect">
            <a:avLst/>
          </a:prstGeom>
          <a:ln>
            <a:noFill/>
          </a:ln>
          <a:effectLst>
            <a:outerShdw dist="139498" dir="2700000">
              <a:srgbClr val="333333">
                <a:alpha val="65000"/>
              </a:srgbClr>
            </a:outerShdw>
          </a:effectLst>
        </p:spPr>
      </p:pic>
      <p:sp>
        <p:nvSpPr>
          <p:cNvPr id="101" name="CustomShape 2"/>
          <p:cNvSpPr/>
          <p:nvPr/>
        </p:nvSpPr>
        <p:spPr>
          <a:xfrm>
            <a:off x="403560" y="1865880"/>
            <a:ext cx="5127480" cy="5824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Desde esta línea de comandos podemos ejecutar instrucciones en JavaScript para ver que Node.js efectivamente está funcionando:</a:t>
            </a:r>
            <a:endParaRPr b="0" lang="es-ES" sz="1200" spc="-1" strike="noStrike">
              <a:latin typeface="Arial"/>
            </a:endParaRPr>
          </a:p>
        </p:txBody>
      </p:sp>
      <p:pic>
        <p:nvPicPr>
          <p:cNvPr id="102" name="Imagen 6" descr=""/>
          <p:cNvPicPr/>
          <p:nvPr/>
        </p:nvPicPr>
        <p:blipFill>
          <a:blip r:embed="rId2"/>
          <a:srcRect l="26400" t="23661" r="32945" b="51509"/>
          <a:stretch/>
        </p:blipFill>
        <p:spPr>
          <a:xfrm>
            <a:off x="5923440" y="1593360"/>
            <a:ext cx="4957200" cy="1702800"/>
          </a:xfrm>
          <a:prstGeom prst="rect">
            <a:avLst/>
          </a:prstGeom>
          <a:ln>
            <a:noFill/>
          </a:ln>
          <a:effectLst>
            <a:outerShdw dist="139498" dir="2700000">
              <a:srgbClr val="333333">
                <a:alpha val="65000"/>
              </a:srgbClr>
            </a:outerShdw>
          </a:effectLst>
        </p:spPr>
      </p:pic>
      <p:sp>
        <p:nvSpPr>
          <p:cNvPr id="103" name="CustomShape 3"/>
          <p:cNvSpPr/>
          <p:nvPr/>
        </p:nvSpPr>
        <p:spPr>
          <a:xfrm>
            <a:off x="524520" y="2562840"/>
            <a:ext cx="4885560" cy="5464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Como vemos definimos un vector llamado lenguajes y lo inicializamos con 3 string. Luego mediante el objeto console llamamos al método log para que muestre el contenido de la variable de tipo vector llamada lenguajes.</a:t>
            </a:r>
            <a:endParaRPr b="0" lang="es-ES" sz="1200" spc="-1" strike="noStrike">
              <a:latin typeface="Arial"/>
            </a:endParaRPr>
          </a:p>
        </p:txBody>
      </p:sp>
      <p:sp>
        <p:nvSpPr>
          <p:cNvPr id="104" name="CustomShape 4"/>
          <p:cNvSpPr/>
          <p:nvPr/>
        </p:nvSpPr>
        <p:spPr>
          <a:xfrm>
            <a:off x="2424960" y="3571200"/>
            <a:ext cx="6212160" cy="8211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Desde la línea de comandos de node.js podemos ejecutar instrucciones de Javascript pero si lo que necesitamos es implementar un problema más complejo debemos codificar con un editor de texto un programa y almacenarlo con extensión js para luego ejecutarlo llamando al programa node.</a:t>
            </a:r>
            <a:endParaRPr b="0" lang="es-ES" sz="1200" spc="-1" strike="noStrike">
              <a:latin typeface="Arial"/>
            </a:endParaRPr>
          </a:p>
        </p:txBody>
      </p:sp>
      <p:sp>
        <p:nvSpPr>
          <p:cNvPr id="105" name="CustomShape 5"/>
          <p:cNvSpPr/>
          <p:nvPr/>
        </p:nvSpPr>
        <p:spPr>
          <a:xfrm>
            <a:off x="322560" y="5074200"/>
            <a:ext cx="3146400" cy="5824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Podemos ahora salir de la línea de comandos de node escribiendo el comando .exit:</a:t>
            </a:r>
            <a:endParaRPr b="0" lang="es-ES" sz="1200" spc="-1" strike="noStrike">
              <a:latin typeface="Arial"/>
            </a:endParaRPr>
          </a:p>
        </p:txBody>
      </p:sp>
      <p:pic>
        <p:nvPicPr>
          <p:cNvPr id="106" name="Imagen 10" descr=""/>
          <p:cNvPicPr/>
          <p:nvPr/>
        </p:nvPicPr>
        <p:blipFill>
          <a:blip r:embed="rId3"/>
          <a:srcRect l="26474" t="25232" r="33091" b="46277"/>
          <a:stretch/>
        </p:blipFill>
        <p:spPr>
          <a:xfrm>
            <a:off x="3904200" y="4497480"/>
            <a:ext cx="4930200" cy="1954080"/>
          </a:xfrm>
          <a:prstGeom prst="rect">
            <a:avLst/>
          </a:prstGeom>
          <a:ln>
            <a:noFill/>
          </a:ln>
          <a:effectLst>
            <a:outerShdw dist="139498" dir="2700000">
              <a:srgbClr val="333333">
                <a:alpha val="65000"/>
              </a:srgbClr>
            </a:outerShdw>
          </a:effectLst>
        </p:spPr>
      </p:pic>
      <p:sp>
        <p:nvSpPr>
          <p:cNvPr id="107" name="CustomShape 6"/>
          <p:cNvSpPr/>
          <p:nvPr/>
        </p:nvSpPr>
        <p:spPr>
          <a:xfrm>
            <a:off x="9036360" y="5074200"/>
            <a:ext cx="2751840" cy="5824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Ahora nuevamente nos encontramos en la línea de comandos pero del sistema operativo.</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372"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373" name="CustomShape 3"/>
          <p:cNvSpPr/>
          <p:nvPr/>
        </p:nvSpPr>
        <p:spPr>
          <a:xfrm>
            <a:off x="322560" y="140760"/>
            <a:ext cx="5010840" cy="4503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Desde el menú de opciones cuando llamamos a localhost:8888 se carga la página estática 'index.html':</a:t>
            </a:r>
            <a:endParaRPr b="0" lang="es-ES" sz="1200" spc="-1" strike="noStrike">
              <a:latin typeface="Arial"/>
            </a:endParaRPr>
          </a:p>
        </p:txBody>
      </p:sp>
      <p:sp>
        <p:nvSpPr>
          <p:cNvPr id="374" name="CustomShape 4"/>
          <p:cNvSpPr/>
          <p:nvPr/>
        </p:nvSpPr>
        <p:spPr>
          <a:xfrm>
            <a:off x="360" y="90720"/>
            <a:ext cx="226800" cy="274680"/>
          </a:xfrm>
          <a:prstGeom prst="rect">
            <a:avLst/>
          </a:prstGeom>
          <a:noFill/>
          <a:ln>
            <a:noFill/>
          </a:ln>
        </p:spPr>
        <p:style>
          <a:lnRef idx="0"/>
          <a:fillRef idx="0"/>
          <a:effectRef idx="0"/>
          <a:fontRef idx="minor"/>
        </p:style>
        <p:txBody>
          <a:bodyPr wrap="none" anchor="ctr">
            <a:spAutoFit/>
          </a:bodyPr>
          <a:p>
            <a:pPr>
              <a:lnSpc>
                <a:spcPct val="100000"/>
              </a:lnSpc>
            </a:pPr>
            <a:r>
              <a:rPr b="0" lang="es-ES" sz="1200" spc="-1" strike="noStrike">
                <a:solidFill>
                  <a:srgbClr val="333333"/>
                </a:solidFill>
                <a:latin typeface="Arial"/>
              </a:rPr>
              <a:t> </a:t>
            </a:r>
            <a:endParaRPr b="0" lang="es-ES" sz="1200" spc="-1" strike="noStrike">
              <a:latin typeface="Arial"/>
            </a:endParaRPr>
          </a:p>
        </p:txBody>
      </p:sp>
      <p:pic>
        <p:nvPicPr>
          <p:cNvPr id="375" name="Picture 2" descr=""/>
          <p:cNvPicPr/>
          <p:nvPr/>
        </p:nvPicPr>
        <p:blipFill>
          <a:blip r:embed="rId1"/>
          <a:stretch/>
        </p:blipFill>
        <p:spPr>
          <a:xfrm>
            <a:off x="838080" y="712800"/>
            <a:ext cx="5590800" cy="1868760"/>
          </a:xfrm>
          <a:prstGeom prst="rect">
            <a:avLst/>
          </a:prstGeom>
          <a:ln>
            <a:noFill/>
          </a:ln>
          <a:effectLst>
            <a:outerShdw dist="139498" dir="2700000">
              <a:srgbClr val="333333">
                <a:alpha val="65000"/>
              </a:srgbClr>
            </a:outerShdw>
          </a:effectLst>
        </p:spPr>
      </p:pic>
      <p:sp>
        <p:nvSpPr>
          <p:cNvPr id="376" name="CustomShape 5"/>
          <p:cNvSpPr/>
          <p:nvPr/>
        </p:nvSpPr>
        <p:spPr>
          <a:xfrm>
            <a:off x="4849920" y="1660680"/>
            <a:ext cx="4777920" cy="6091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Seleccionando la primer opción nos aparece la página estática 'formulario.html' donde podemos seleccionar un archivo del disco duro para subirlo al servidor:</a:t>
            </a:r>
            <a:endParaRPr b="0" lang="es-ES" sz="1200" spc="-1" strike="noStrike">
              <a:latin typeface="Arial"/>
            </a:endParaRPr>
          </a:p>
        </p:txBody>
      </p:sp>
      <p:pic>
        <p:nvPicPr>
          <p:cNvPr id="377" name="Picture 4" descr=""/>
          <p:cNvPicPr/>
          <p:nvPr/>
        </p:nvPicPr>
        <p:blipFill>
          <a:blip r:embed="rId2"/>
          <a:stretch/>
        </p:blipFill>
        <p:spPr>
          <a:xfrm>
            <a:off x="4046400" y="2332440"/>
            <a:ext cx="5581440" cy="2466720"/>
          </a:xfrm>
          <a:prstGeom prst="rect">
            <a:avLst/>
          </a:prstGeom>
          <a:ln>
            <a:noFill/>
          </a:ln>
          <a:effectLst>
            <a:outerShdw dist="139498" dir="2700000">
              <a:srgbClr val="333333">
                <a:alpha val="65000"/>
              </a:srgbClr>
            </a:outerShdw>
          </a:effectLst>
        </p:spPr>
      </p:pic>
      <p:pic>
        <p:nvPicPr>
          <p:cNvPr id="378" name="Picture 6" descr=""/>
          <p:cNvPicPr/>
          <p:nvPr/>
        </p:nvPicPr>
        <p:blipFill>
          <a:blip r:embed="rId3"/>
          <a:stretch/>
        </p:blipFill>
        <p:spPr>
          <a:xfrm>
            <a:off x="6095880" y="4077000"/>
            <a:ext cx="5571720" cy="2457000"/>
          </a:xfrm>
          <a:prstGeom prst="rect">
            <a:avLst/>
          </a:prstGeom>
          <a:ln>
            <a:noFill/>
          </a:ln>
          <a:effectLst>
            <a:outerShdw dist="139498" dir="2700000">
              <a:srgbClr val="333333">
                <a:alpha val="65000"/>
              </a:srgbClr>
            </a:outerShdw>
          </a:effectLst>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380"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381" name="CustomShape 3"/>
          <p:cNvSpPr/>
          <p:nvPr/>
        </p:nvSpPr>
        <p:spPr>
          <a:xfrm>
            <a:off x="98640" y="230040"/>
            <a:ext cx="11868840" cy="48060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endParaRPr b="0" lang="es-ES" sz="1800" spc="-1" strike="noStrike">
              <a:latin typeface="Arial"/>
            </a:endParaRPr>
          </a:p>
          <a:p>
            <a:pPr>
              <a:lnSpc>
                <a:spcPct val="100000"/>
              </a:lnSpc>
            </a:pPr>
            <a:endParaRPr b="0" lang="es-ES" sz="1800" spc="-1" strike="noStrike">
              <a:latin typeface="Arial"/>
            </a:endParaRPr>
          </a:p>
          <a:p>
            <a:pPr>
              <a:lnSpc>
                <a:spcPct val="100000"/>
              </a:lnSpc>
            </a:pPr>
            <a:r>
              <a:rPr b="1" lang="es-ES" sz="1800" spc="-1" strike="noStrike">
                <a:solidFill>
                  <a:srgbClr val="ffffff"/>
                </a:solidFill>
                <a:latin typeface="Calibri"/>
              </a:rPr>
              <a:t>15 - Comunicación con el gestor de base de datos MySQL empleando el módulo 'mysql'</a:t>
            </a:r>
            <a:endParaRPr b="0" lang="es-ES" sz="1800" spc="-1" strike="noStrike">
              <a:latin typeface="Arial"/>
            </a:endParaRPr>
          </a:p>
          <a:p>
            <a:pPr>
              <a:lnSpc>
                <a:spcPct val="100000"/>
              </a:lnSpc>
            </a:pPr>
            <a:br/>
            <a:endParaRPr b="0" lang="es-ES" sz="1800" spc="-1" strike="noStrike">
              <a:latin typeface="Arial"/>
            </a:endParaRPr>
          </a:p>
        </p:txBody>
      </p:sp>
      <p:sp>
        <p:nvSpPr>
          <p:cNvPr id="382" name="CustomShape 4"/>
          <p:cNvSpPr/>
          <p:nvPr/>
        </p:nvSpPr>
        <p:spPr>
          <a:xfrm>
            <a:off x="3101760" y="1372680"/>
            <a:ext cx="4688280" cy="10742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Una actividad muy común de una aplicación web es el acceso a un gestor de base de datos. Veremos en este concepto como podemos comunicarnos desde nuestra aplicación Node.js con el servidor de base de datos MySQL.</a:t>
            </a:r>
            <a:endParaRPr b="0" lang="es-ES" sz="1200" spc="-1" strike="noStrike">
              <a:latin typeface="Arial"/>
            </a:endParaRPr>
          </a:p>
        </p:txBody>
      </p:sp>
      <p:sp>
        <p:nvSpPr>
          <p:cNvPr id="383" name="CustomShape 5"/>
          <p:cNvSpPr/>
          <p:nvPr/>
        </p:nvSpPr>
        <p:spPr>
          <a:xfrm>
            <a:off x="2788200" y="2877840"/>
            <a:ext cx="5799960" cy="9766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Lo primero que debemos tener en cuenta es que tenemos que instalar el gestor de base de datos MySQL. Instalaremos el WampServer y los pasos para dicha actividad los puede leer </a:t>
            </a:r>
            <a:r>
              <a:rPr b="0" lang="es-ES" sz="1200" spc="-1" strike="noStrike" u="sng">
                <a:solidFill>
                  <a:srgbClr val="0563c1"/>
                </a:solidFill>
                <a:uFillTx/>
                <a:latin typeface="Calibri"/>
                <a:hlinkClick r:id="rId1"/>
              </a:rPr>
              <a:t>aquí.</a:t>
            </a:r>
            <a:endParaRPr b="0" lang="es-ES" sz="1200" spc="-1" strike="noStrike">
              <a:latin typeface="Arial"/>
            </a:endParaRPr>
          </a:p>
        </p:txBody>
      </p:sp>
      <p:sp>
        <p:nvSpPr>
          <p:cNvPr id="384" name="CustomShape 6"/>
          <p:cNvSpPr/>
          <p:nvPr/>
        </p:nvSpPr>
        <p:spPr>
          <a:xfrm>
            <a:off x="2501280" y="4240440"/>
            <a:ext cx="6499080" cy="10486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El segundo paso será crear la base de datos que la llamaremos 'base1' y los pasos puede leerlos </a:t>
            </a:r>
            <a:r>
              <a:rPr b="0" lang="es-ES" sz="1200" spc="-1" strike="noStrike" u="sng">
                <a:solidFill>
                  <a:srgbClr val="0563c1"/>
                </a:solidFill>
                <a:uFillTx/>
                <a:latin typeface="Calibri"/>
                <a:hlinkClick r:id="rId2"/>
              </a:rPr>
              <a:t>aquí.</a:t>
            </a:r>
            <a:r>
              <a:rPr b="0" lang="es-ES" sz="1200" spc="-1" strike="noStrike">
                <a:solidFill>
                  <a:srgbClr val="ffffff"/>
                </a:solidFill>
                <a:latin typeface="Calibri"/>
              </a:rPr>
              <a:t> No crear tablas ya que nuestra aplicación se encargará de eso.</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386"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387" name="CustomShape 3"/>
          <p:cNvSpPr/>
          <p:nvPr/>
        </p:nvSpPr>
        <p:spPr>
          <a:xfrm>
            <a:off x="394560" y="365040"/>
            <a:ext cx="1774800" cy="47736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Problema</a:t>
            </a:r>
            <a:endParaRPr b="0" lang="es-ES" sz="1800" spc="-1" strike="noStrike">
              <a:latin typeface="Arial"/>
            </a:endParaRPr>
          </a:p>
        </p:txBody>
      </p:sp>
      <p:sp>
        <p:nvSpPr>
          <p:cNvPr id="388" name="CustomShape 4"/>
          <p:cNvSpPr/>
          <p:nvPr/>
        </p:nvSpPr>
        <p:spPr>
          <a:xfrm>
            <a:off x="3514320" y="365040"/>
            <a:ext cx="6113520" cy="9165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Desarrollar una aplicación web que permita administrar una tabla llamada 'articulos' en la base de datos 'base1'. Debemos poder crear la tabla, cargar registros, consultarlos y listarlos.</a:t>
            </a:r>
            <a:endParaRPr b="0" lang="es-ES" sz="1200" spc="-1" strike="noStrike">
              <a:latin typeface="Arial"/>
            </a:endParaRPr>
          </a:p>
        </p:txBody>
      </p:sp>
      <p:sp>
        <p:nvSpPr>
          <p:cNvPr id="389" name="CustomShape 5"/>
          <p:cNvSpPr/>
          <p:nvPr/>
        </p:nvSpPr>
        <p:spPr>
          <a:xfrm>
            <a:off x="2662560" y="1412640"/>
            <a:ext cx="7234200" cy="7707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Como primer paso crearemos una carpeta donde localizaremos nuestro proyecto. Crear una carpeta llamada: ejercicio17. Dentro de esta carpeta crear un archivo 'ejercicio17.js' donde codificaremos la aplicación en Node.js. Por otro lado crear una subcarpeta llamada 'public' y en dicha carpeta guardaremos todas las páginas estáticas de nuestra aplicación.</a:t>
            </a:r>
            <a:endParaRPr b="0" lang="es-ES" sz="1200" spc="-1" strike="noStrike">
              <a:latin typeface="Arial"/>
            </a:endParaRPr>
          </a:p>
        </p:txBody>
      </p:sp>
      <p:sp>
        <p:nvSpPr>
          <p:cNvPr id="390" name="CustomShape 6"/>
          <p:cNvSpPr/>
          <p:nvPr/>
        </p:nvSpPr>
        <p:spPr>
          <a:xfrm>
            <a:off x="2626560" y="2406960"/>
            <a:ext cx="6445440" cy="7167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Como dijimos Node.js deja liberada a la comunidad para implementar módulos para comunicarse con otras aplicaciones. Para comunicarnos con MySQL existe un módulo llamado 'mysql'.</a:t>
            </a:r>
            <a:endParaRPr b="0" lang="es-ES" sz="1200" spc="-1" strike="noStrike">
              <a:latin typeface="Arial"/>
            </a:endParaRPr>
          </a:p>
        </p:txBody>
      </p:sp>
      <p:sp>
        <p:nvSpPr>
          <p:cNvPr id="391" name="CustomShape 7"/>
          <p:cNvSpPr/>
          <p:nvPr/>
        </p:nvSpPr>
        <p:spPr>
          <a:xfrm>
            <a:off x="3101760" y="3259080"/>
            <a:ext cx="5970240" cy="6721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Desde la consola de comando nos posicionamos en la carpeta 'ejercicio17' y procedemos a instalar el módulo 'mysql' mediante 'npm’:</a:t>
            </a:r>
            <a:endParaRPr b="0" lang="es-ES" sz="1200" spc="-1" strike="noStrike">
              <a:latin typeface="Arial"/>
            </a:endParaRPr>
          </a:p>
        </p:txBody>
      </p:sp>
      <p:sp>
        <p:nvSpPr>
          <p:cNvPr id="392" name="CustomShape 8"/>
          <p:cNvSpPr/>
          <p:nvPr/>
        </p:nvSpPr>
        <p:spPr>
          <a:xfrm>
            <a:off x="720" y="90720"/>
            <a:ext cx="269280" cy="274680"/>
          </a:xfrm>
          <a:prstGeom prst="rect">
            <a:avLst/>
          </a:prstGeom>
          <a:noFill/>
          <a:ln>
            <a:noFill/>
          </a:ln>
        </p:spPr>
        <p:style>
          <a:lnRef idx="0"/>
          <a:fillRef idx="0"/>
          <a:effectRef idx="0"/>
          <a:fontRef idx="minor"/>
        </p:style>
        <p:txBody>
          <a:bodyPr wrap="none" anchor="ctr">
            <a:spAutoFit/>
          </a:bodyPr>
          <a:p>
            <a:pPr>
              <a:lnSpc>
                <a:spcPct val="100000"/>
              </a:lnSpc>
            </a:pPr>
            <a:r>
              <a:rPr b="0" lang="es-ES" sz="1200" spc="-1" strike="noStrike">
                <a:solidFill>
                  <a:srgbClr val="333333"/>
                </a:solidFill>
                <a:latin typeface="Arial"/>
              </a:rPr>
              <a:t>  </a:t>
            </a:r>
            <a:endParaRPr b="0" lang="es-ES" sz="1200" spc="-1" strike="noStrike">
              <a:latin typeface="Arial"/>
            </a:endParaRPr>
          </a:p>
        </p:txBody>
      </p:sp>
      <p:pic>
        <p:nvPicPr>
          <p:cNvPr id="393" name="Picture 2" descr=""/>
          <p:cNvPicPr/>
          <p:nvPr/>
        </p:nvPicPr>
        <p:blipFill>
          <a:blip r:embed="rId1"/>
          <a:stretch/>
        </p:blipFill>
        <p:spPr>
          <a:xfrm>
            <a:off x="2795400" y="4132800"/>
            <a:ext cx="6276600" cy="2628720"/>
          </a:xfrm>
          <a:prstGeom prst="rect">
            <a:avLst/>
          </a:prstGeom>
          <a:ln>
            <a:noFill/>
          </a:ln>
          <a:effectLst>
            <a:outerShdw dist="139498" dir="2700000">
              <a:srgbClr val="333333">
                <a:alpha val="65000"/>
              </a:srgbClr>
            </a:outerShdw>
          </a:effectLst>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395"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396" name="CustomShape 3"/>
          <p:cNvSpPr/>
          <p:nvPr/>
        </p:nvSpPr>
        <p:spPr>
          <a:xfrm>
            <a:off x="439200" y="365040"/>
            <a:ext cx="4840560" cy="5936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Ahora tenemos creada una subcarpeta 'node_modules' con una subcarpeta 'mysql' con el módulo propiamente dicho que nos facilitará la comunicación con MySQL.</a:t>
            </a:r>
            <a:endParaRPr b="0" lang="es-ES" sz="1200" spc="-1" strike="noStrike">
              <a:latin typeface="Arial"/>
            </a:endParaRPr>
          </a:p>
        </p:txBody>
      </p:sp>
      <p:sp>
        <p:nvSpPr>
          <p:cNvPr id="397" name="CustomShape 4"/>
          <p:cNvSpPr/>
          <p:nvPr/>
        </p:nvSpPr>
        <p:spPr>
          <a:xfrm>
            <a:off x="2662560" y="1382400"/>
            <a:ext cx="4446000" cy="6328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En la carpeta public localizar los tres archivos HTML estáticos:</a:t>
            </a:r>
            <a:endParaRPr b="0" lang="es-ES" sz="1200" spc="-1" strike="noStrike">
              <a:latin typeface="Arial"/>
            </a:endParaRPr>
          </a:p>
        </p:txBody>
      </p:sp>
      <p:pic>
        <p:nvPicPr>
          <p:cNvPr id="398" name="Picture 2" descr=""/>
          <p:cNvPicPr/>
          <p:nvPr/>
        </p:nvPicPr>
        <p:blipFill>
          <a:blip r:embed="rId1"/>
          <a:stretch/>
        </p:blipFill>
        <p:spPr>
          <a:xfrm>
            <a:off x="2169360" y="2399760"/>
            <a:ext cx="6771960" cy="2790360"/>
          </a:xfrm>
          <a:prstGeom prst="rect">
            <a:avLst/>
          </a:prstGeom>
          <a:ln>
            <a:noFill/>
          </a:ln>
          <a:effectLst>
            <a:outerShdw dist="139498" dir="2700000">
              <a:srgbClr val="333333">
                <a:alpha val="65000"/>
              </a:srgbClr>
            </a:outerShdw>
          </a:effectLst>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400"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401" name="CustomShape 3"/>
          <p:cNvSpPr/>
          <p:nvPr/>
        </p:nvSpPr>
        <p:spPr>
          <a:xfrm>
            <a:off x="1344600" y="230040"/>
            <a:ext cx="2437920" cy="406080"/>
          </a:xfrm>
          <a:prstGeom prst="flowChartDecision">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Index.html</a:t>
            </a:r>
            <a:endParaRPr b="0" lang="es-ES" sz="1200" spc="-1" strike="noStrike">
              <a:latin typeface="Arial"/>
            </a:endParaRPr>
          </a:p>
        </p:txBody>
      </p:sp>
      <p:sp>
        <p:nvSpPr>
          <p:cNvPr id="402" name="CustomShape 4"/>
          <p:cNvSpPr/>
          <p:nvPr/>
        </p:nvSpPr>
        <p:spPr>
          <a:xfrm>
            <a:off x="6633720" y="230040"/>
            <a:ext cx="2608200" cy="406080"/>
          </a:xfrm>
          <a:prstGeom prst="flowChartDecision">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Alta.html</a:t>
            </a:r>
            <a:endParaRPr b="0" lang="es-ES" sz="1200" spc="-1" strike="noStrike">
              <a:latin typeface="Arial"/>
            </a:endParaRPr>
          </a:p>
        </p:txBody>
      </p:sp>
      <p:sp>
        <p:nvSpPr>
          <p:cNvPr id="403" name="CustomShape 5"/>
          <p:cNvSpPr/>
          <p:nvPr/>
        </p:nvSpPr>
        <p:spPr>
          <a:xfrm>
            <a:off x="3805560" y="3711960"/>
            <a:ext cx="2828160" cy="423720"/>
          </a:xfrm>
          <a:prstGeom prst="flowChartDecision">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Consulta.html</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405"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406" name="CustomShape 3"/>
          <p:cNvSpPr/>
          <p:nvPr/>
        </p:nvSpPr>
        <p:spPr>
          <a:xfrm>
            <a:off x="340560" y="365040"/>
            <a:ext cx="4186080" cy="6116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En la carpeta ejercicio17 localizamos el programa en Node.js propiamente dicho:</a:t>
            </a:r>
            <a:endParaRPr b="0" lang="es-ES" sz="1200" spc="-1" strike="noStrike">
              <a:latin typeface="Arial"/>
            </a:endParaRPr>
          </a:p>
        </p:txBody>
      </p:sp>
      <p:pic>
        <p:nvPicPr>
          <p:cNvPr id="407" name="Picture 2" descr=""/>
          <p:cNvPicPr/>
          <p:nvPr/>
        </p:nvPicPr>
        <p:blipFill>
          <a:blip r:embed="rId1"/>
          <a:stretch/>
        </p:blipFill>
        <p:spPr>
          <a:xfrm>
            <a:off x="340560" y="1112040"/>
            <a:ext cx="6838560" cy="2771280"/>
          </a:xfrm>
          <a:prstGeom prst="rect">
            <a:avLst/>
          </a:prstGeom>
          <a:ln>
            <a:noFill/>
          </a:ln>
          <a:effectLst>
            <a:outerShdw dist="139498" dir="2700000">
              <a:srgbClr val="333333">
                <a:alpha val="65000"/>
              </a:srgbClr>
            </a:outerShdw>
          </a:effectLst>
        </p:spPr>
      </p:pic>
      <p:sp>
        <p:nvSpPr>
          <p:cNvPr id="408" name="CustomShape 4"/>
          <p:cNvSpPr/>
          <p:nvPr/>
        </p:nvSpPr>
        <p:spPr>
          <a:xfrm>
            <a:off x="1828800" y="4018680"/>
            <a:ext cx="7467120" cy="887040"/>
          </a:xfrm>
          <a:prstGeom prst="irregularSeal2">
            <a:avLst/>
          </a:prstGeom>
          <a:solidFill>
            <a:srgbClr val="000000"/>
          </a:solidFill>
          <a:ln w="12600">
            <a:solidFill>
              <a:srgbClr val="0000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El código fuente en Node.js para crear la tabla, efectuar el alta, listado y consultas es:</a:t>
            </a:r>
            <a:endParaRPr b="0" lang="es-ES" sz="1200" spc="-1" strike="noStrike">
              <a:latin typeface="Arial"/>
            </a:endParaRPr>
          </a:p>
        </p:txBody>
      </p:sp>
      <p:sp>
        <p:nvSpPr>
          <p:cNvPr id="409" name="CustomShape 5"/>
          <p:cNvSpPr/>
          <p:nvPr/>
        </p:nvSpPr>
        <p:spPr>
          <a:xfrm>
            <a:off x="2160360" y="5343120"/>
            <a:ext cx="6750000" cy="689760"/>
          </a:xfrm>
          <a:prstGeom prst="flowChartDecision">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800" spc="-1" strike="noStrike">
                <a:solidFill>
                  <a:srgbClr val="000000"/>
                </a:solidFill>
                <a:latin typeface="Calibri"/>
              </a:rPr>
              <a:t>Server.js</a:t>
            </a:r>
            <a:endParaRPr b="0" lang="es-ES" sz="1800" spc="-1" strike="noStrike">
              <a:latin typeface="Arial"/>
            </a:endParaRPr>
          </a:p>
          <a:p>
            <a:pPr algn="ctr">
              <a:lnSpc>
                <a:spcPct val="100000"/>
              </a:lnSpc>
            </a:pPr>
            <a:r>
              <a:rPr b="0" lang="es-ES" sz="1200" spc="-1" strike="noStrike">
                <a:solidFill>
                  <a:srgbClr val="000000"/>
                </a:solidFill>
                <a:latin typeface="Calibri"/>
              </a:rPr>
              <a:t>Pulsa aquí para ver código fuente</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pic>
        <p:nvPicPr>
          <p:cNvPr id="411" name="Picture 2" descr=""/>
          <p:cNvPicPr/>
          <p:nvPr/>
        </p:nvPicPr>
        <p:blipFill>
          <a:blip r:embed="rId1"/>
          <a:stretch/>
        </p:blipFill>
        <p:spPr>
          <a:xfrm>
            <a:off x="92520" y="228600"/>
            <a:ext cx="3962160" cy="2676240"/>
          </a:xfrm>
          <a:prstGeom prst="rect">
            <a:avLst/>
          </a:prstGeom>
          <a:ln>
            <a:noFill/>
          </a:ln>
          <a:effectLst>
            <a:outerShdw dist="139498" dir="2700000">
              <a:srgbClr val="333333">
                <a:alpha val="65000"/>
              </a:srgbClr>
            </a:outerShdw>
          </a:effectLst>
        </p:spPr>
      </p:pic>
      <p:pic>
        <p:nvPicPr>
          <p:cNvPr id="412" name="Picture 4" descr=""/>
          <p:cNvPicPr/>
          <p:nvPr/>
        </p:nvPicPr>
        <p:blipFill>
          <a:blip r:embed="rId2"/>
          <a:stretch/>
        </p:blipFill>
        <p:spPr>
          <a:xfrm>
            <a:off x="2732400" y="1941480"/>
            <a:ext cx="3943080" cy="2552400"/>
          </a:xfrm>
          <a:prstGeom prst="rect">
            <a:avLst/>
          </a:prstGeom>
          <a:ln>
            <a:noFill/>
          </a:ln>
          <a:effectLst>
            <a:outerShdw dist="139498" dir="2700000">
              <a:srgbClr val="333333">
                <a:alpha val="65000"/>
              </a:srgbClr>
            </a:outerShdw>
          </a:effectLst>
        </p:spPr>
      </p:pic>
      <p:pic>
        <p:nvPicPr>
          <p:cNvPr id="413" name="Picture 6" descr=""/>
          <p:cNvPicPr/>
          <p:nvPr/>
        </p:nvPicPr>
        <p:blipFill>
          <a:blip r:embed="rId3"/>
          <a:stretch/>
        </p:blipFill>
        <p:spPr>
          <a:xfrm>
            <a:off x="6943680" y="2684160"/>
            <a:ext cx="4409640" cy="3619080"/>
          </a:xfrm>
          <a:prstGeom prst="rect">
            <a:avLst/>
          </a:prstGeom>
          <a:ln>
            <a:noFill/>
          </a:ln>
          <a:effectLst>
            <a:outerShdw dist="139498" dir="2700000">
              <a:srgbClr val="333333">
                <a:alpha val="65000"/>
              </a:srgbClr>
            </a:outerShdw>
          </a:effectLst>
        </p:spPr>
      </p:pic>
      <p:sp>
        <p:nvSpPr>
          <p:cNvPr id="414" name="CustomShape 2"/>
          <p:cNvSpPr/>
          <p:nvPr/>
        </p:nvSpPr>
        <p:spPr>
          <a:xfrm>
            <a:off x="421200" y="4885920"/>
            <a:ext cx="5934240" cy="10216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Es importante conocer y visitar el sitio oficial de cada módulo que implementan los desarrolladores donde podemos enterarnos de las mejoras que le añaden. El sitio oficial de la extensión 'mysql' lo puede visitar </a:t>
            </a:r>
            <a:r>
              <a:rPr b="0" lang="es-ES" sz="1200" spc="-1" strike="noStrike" u="sng">
                <a:solidFill>
                  <a:srgbClr val="0563c1"/>
                </a:solidFill>
                <a:uFillTx/>
                <a:latin typeface="Calibri"/>
                <a:hlinkClick r:id="rId4"/>
              </a:rPr>
              <a:t>aquí</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416"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417" name="CustomShape 3"/>
          <p:cNvSpPr/>
          <p:nvPr/>
        </p:nvSpPr>
        <p:spPr>
          <a:xfrm>
            <a:off x="385560" y="546840"/>
            <a:ext cx="6804000" cy="54648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16 - Framework Express - Instalación</a:t>
            </a:r>
            <a:endParaRPr b="0" lang="es-ES" sz="1800" spc="-1" strike="noStrike">
              <a:latin typeface="Arial"/>
            </a:endParaRPr>
          </a:p>
        </p:txBody>
      </p:sp>
      <p:sp>
        <p:nvSpPr>
          <p:cNvPr id="418" name="CustomShape 4"/>
          <p:cNvSpPr/>
          <p:nvPr/>
        </p:nvSpPr>
        <p:spPr>
          <a:xfrm>
            <a:off x="1004040" y="1541880"/>
            <a:ext cx="5172120" cy="8064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Hemos visto hasta ahora que con Node.js podemos desarrollar un sitio web completo, servir páginas estáticas y dinámicas.</a:t>
            </a:r>
            <a:endParaRPr b="0" lang="es-ES" sz="1200" spc="-1" strike="noStrike">
              <a:latin typeface="Arial"/>
            </a:endParaRPr>
          </a:p>
        </p:txBody>
      </p:sp>
      <p:sp>
        <p:nvSpPr>
          <p:cNvPr id="419" name="CustomShape 5"/>
          <p:cNvSpPr/>
          <p:nvPr/>
        </p:nvSpPr>
        <p:spPr>
          <a:xfrm>
            <a:off x="2250000" y="2766600"/>
            <a:ext cx="5073840" cy="7167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La comunidad de Node.js ha desarrollado un framework para implementar sitios web llamado Express. Este framework nos facilita y nos ordena el desarrollo de sitios web.</a:t>
            </a:r>
            <a:endParaRPr b="0" lang="es-ES" sz="1200" spc="-1" strike="noStrike">
              <a:latin typeface="Arial"/>
            </a:endParaRPr>
          </a:p>
        </p:txBody>
      </p:sp>
      <p:sp>
        <p:nvSpPr>
          <p:cNvPr id="420" name="CustomShape 6"/>
          <p:cNvSpPr/>
          <p:nvPr/>
        </p:nvSpPr>
        <p:spPr>
          <a:xfrm>
            <a:off x="3451320" y="4001400"/>
            <a:ext cx="5028840" cy="7347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Para trabajar con Express lo primero que haremos es instalarlo en nuestro proyecto. El Framework Express está constituido por un conjunto de módulos.</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422"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423" name="CustomShape 3"/>
          <p:cNvSpPr/>
          <p:nvPr/>
        </p:nvSpPr>
        <p:spPr>
          <a:xfrm>
            <a:off x="421200" y="528840"/>
            <a:ext cx="1927080" cy="46584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Instalación</a:t>
            </a:r>
            <a:endParaRPr b="0" lang="es-ES" sz="1800" spc="-1" strike="noStrike">
              <a:latin typeface="Arial"/>
            </a:endParaRPr>
          </a:p>
        </p:txBody>
      </p:sp>
      <p:sp>
        <p:nvSpPr>
          <p:cNvPr id="424" name="CustomShape 4"/>
          <p:cNvSpPr/>
          <p:nvPr/>
        </p:nvSpPr>
        <p:spPr>
          <a:xfrm>
            <a:off x="2765520" y="498240"/>
            <a:ext cx="5001840" cy="7315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nSpc>
                <a:spcPct val="100000"/>
              </a:lnSpc>
            </a:pPr>
            <a:r>
              <a:rPr b="0" lang="es-ES" sz="1200" spc="-1" strike="noStrike">
                <a:solidFill>
                  <a:srgbClr val="ffffff"/>
                </a:solidFill>
                <a:latin typeface="Calibri"/>
              </a:rPr>
              <a:t>Lo primero que haremos es crear una carpeta : ejercicio18.</a:t>
            </a:r>
            <a:endParaRPr b="0" lang="es-ES" sz="1200" spc="-1" strike="noStrike">
              <a:latin typeface="Arial"/>
            </a:endParaRPr>
          </a:p>
          <a:p>
            <a:pPr>
              <a:lnSpc>
                <a:spcPct val="100000"/>
              </a:lnSpc>
            </a:pPr>
            <a:r>
              <a:rPr b="0" lang="es-ES" sz="1200" spc="-1" strike="noStrike">
                <a:solidFill>
                  <a:srgbClr val="ffffff"/>
                </a:solidFill>
                <a:latin typeface="Calibri"/>
              </a:rPr>
              <a:t>Una vez creada la carpeta desde la línea de comandos procedemos a instalar el framework mediante el npm:</a:t>
            </a:r>
            <a:endParaRPr b="0" lang="es-ES" sz="1200" spc="-1" strike="noStrike">
              <a:latin typeface="Arial"/>
            </a:endParaRPr>
          </a:p>
          <a:p>
            <a:pPr algn="ctr">
              <a:lnSpc>
                <a:spcPct val="100000"/>
              </a:lnSpc>
            </a:pPr>
            <a:endParaRPr b="0" lang="es-ES" sz="1200" spc="-1" strike="noStrike">
              <a:latin typeface="Arial"/>
            </a:endParaRPr>
          </a:p>
        </p:txBody>
      </p:sp>
      <p:pic>
        <p:nvPicPr>
          <p:cNvPr id="425" name="Picture 2" descr=""/>
          <p:cNvPicPr/>
          <p:nvPr/>
        </p:nvPicPr>
        <p:blipFill>
          <a:blip r:embed="rId1"/>
          <a:stretch/>
        </p:blipFill>
        <p:spPr>
          <a:xfrm>
            <a:off x="2492640" y="1530360"/>
            <a:ext cx="6238440" cy="4646520"/>
          </a:xfrm>
          <a:prstGeom prst="rect">
            <a:avLst/>
          </a:prstGeom>
          <a:ln>
            <a:noFill/>
          </a:ln>
          <a:effectLst>
            <a:outerShdw dist="139498" dir="2700000">
              <a:srgbClr val="333333">
                <a:alpha val="65000"/>
              </a:srgbClr>
            </a:outerShdw>
          </a:effectLst>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427"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428" name="CustomShape 3"/>
          <p:cNvSpPr/>
          <p:nvPr/>
        </p:nvSpPr>
        <p:spPr>
          <a:xfrm>
            <a:off x="253800" y="241200"/>
            <a:ext cx="4317840" cy="6541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Cuando se instala el framework como vemos se crea la carpeta 'node_modules' y en esta una subcarpeta 'express' y otras más que depende el framework express:</a:t>
            </a:r>
            <a:endParaRPr b="0" lang="es-ES" sz="1200" spc="-1" strike="noStrike">
              <a:latin typeface="Arial"/>
            </a:endParaRPr>
          </a:p>
        </p:txBody>
      </p:sp>
      <p:pic>
        <p:nvPicPr>
          <p:cNvPr id="429" name="Picture 2" descr=""/>
          <p:cNvPicPr/>
          <p:nvPr/>
        </p:nvPicPr>
        <p:blipFill>
          <a:blip r:embed="rId1"/>
          <a:stretch/>
        </p:blipFill>
        <p:spPr>
          <a:xfrm>
            <a:off x="415440" y="1271880"/>
            <a:ext cx="2885760" cy="5280840"/>
          </a:xfrm>
          <a:prstGeom prst="rect">
            <a:avLst/>
          </a:prstGeom>
          <a:ln>
            <a:noFill/>
          </a:ln>
          <a:effectLst>
            <a:outerShdw dist="139498" dir="2700000">
              <a:srgbClr val="333333">
                <a:alpha val="65000"/>
              </a:srgbClr>
            </a:outerShdw>
          </a:effectLst>
        </p:spPr>
      </p:pic>
      <p:sp>
        <p:nvSpPr>
          <p:cNvPr id="430" name="CustomShape 4"/>
          <p:cNvSpPr/>
          <p:nvPr/>
        </p:nvSpPr>
        <p:spPr>
          <a:xfrm>
            <a:off x="5721480" y="230040"/>
            <a:ext cx="3971160" cy="9972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nSpc>
                <a:spcPct val="100000"/>
              </a:lnSpc>
            </a:pPr>
            <a:r>
              <a:rPr b="0" lang="es-ES" sz="1200" spc="-1" strike="noStrike">
                <a:solidFill>
                  <a:srgbClr val="ffffff"/>
                </a:solidFill>
                <a:latin typeface="Calibri"/>
              </a:rPr>
              <a:t>Ya tenemos el framework de Express instalado, ahora procedamos a crear una aplicación mínima.</a:t>
            </a:r>
            <a:endParaRPr b="0" lang="es-ES" sz="1200" spc="-1" strike="noStrike">
              <a:latin typeface="Arial"/>
            </a:endParaRPr>
          </a:p>
          <a:p>
            <a:pPr>
              <a:lnSpc>
                <a:spcPct val="100000"/>
              </a:lnSpc>
            </a:pPr>
            <a:r>
              <a:rPr b="0" lang="es-ES" sz="1200" spc="-1" strike="noStrike">
                <a:solidFill>
                  <a:srgbClr val="ffffff"/>
                </a:solidFill>
                <a:latin typeface="Calibri"/>
              </a:rPr>
              <a:t>En la carpeta ejercicio18 procedamos a crear un archivo llamado 'app.js' y en su interior:</a:t>
            </a:r>
            <a:endParaRPr b="0" lang="es-ES" sz="1200" spc="-1" strike="noStrike">
              <a:latin typeface="Arial"/>
            </a:endParaRPr>
          </a:p>
          <a:p>
            <a:pPr algn="ctr">
              <a:lnSpc>
                <a:spcPct val="100000"/>
              </a:lnSpc>
            </a:pP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CustomShape 1"/>
          <p:cNvSpPr/>
          <p:nvPr/>
        </p:nvSpPr>
        <p:spPr>
          <a:xfrm>
            <a:off x="358560" y="430200"/>
            <a:ext cx="4939200" cy="7437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Codifiquemos con nuestro editor de texto favorito (por ejemplo </a:t>
            </a:r>
            <a:r>
              <a:rPr b="0" lang="es-ES" sz="1200" spc="-1" strike="noStrike" u="sng">
                <a:solidFill>
                  <a:srgbClr val="0563c1"/>
                </a:solidFill>
                <a:uFillTx/>
                <a:latin typeface="Calibri"/>
                <a:hlinkClick r:id="rId1"/>
              </a:rPr>
              <a:t>VS </a:t>
            </a:r>
            <a:r>
              <a:rPr b="0" lang="es-ES" sz="1200" spc="-1" strike="noStrike" u="sng">
                <a:solidFill>
                  <a:srgbClr val="0563c1"/>
                </a:solidFill>
                <a:uFillTx/>
                <a:latin typeface="Calibri"/>
                <a:hlinkClick r:id="rId2"/>
              </a:rPr>
              <a:t>Code</a:t>
            </a:r>
            <a:r>
              <a:rPr b="0" lang="es-ES" sz="1200" spc="-1" strike="noStrike">
                <a:solidFill>
                  <a:srgbClr val="ffffff"/>
                </a:solidFill>
                <a:latin typeface="Calibri"/>
              </a:rPr>
              <a:t>) un pequeño programa y lo almacenemos en una carpeta de nuestro sistema operativo donde guardaremos los distintos ejercicios que iremos codificando en este tutorial:</a:t>
            </a:r>
            <a:endParaRPr b="0" lang="es-ES" sz="1200" spc="-1" strike="noStrike">
              <a:latin typeface="Arial"/>
            </a:endParaRPr>
          </a:p>
        </p:txBody>
      </p:sp>
      <p:pic>
        <p:nvPicPr>
          <p:cNvPr id="109" name="Imagen 4" descr=""/>
          <p:cNvPicPr/>
          <p:nvPr/>
        </p:nvPicPr>
        <p:blipFill>
          <a:blip r:embed="rId3"/>
          <a:srcRect l="26326" t="43272" r="32798" b="13596"/>
          <a:stretch/>
        </p:blipFill>
        <p:spPr>
          <a:xfrm>
            <a:off x="6095880" y="116640"/>
            <a:ext cx="4983840" cy="2958120"/>
          </a:xfrm>
          <a:prstGeom prst="rect">
            <a:avLst/>
          </a:prstGeom>
          <a:ln>
            <a:noFill/>
          </a:ln>
          <a:effectLst>
            <a:outerShdw dist="139498" dir="2700000">
              <a:srgbClr val="333333">
                <a:alpha val="65000"/>
              </a:srgbClr>
            </a:outerShdw>
          </a:effectLst>
        </p:spPr>
      </p:pic>
      <p:sp>
        <p:nvSpPr>
          <p:cNvPr id="110" name="CustomShape 2"/>
          <p:cNvSpPr/>
          <p:nvPr/>
        </p:nvSpPr>
        <p:spPr>
          <a:xfrm>
            <a:off x="681480" y="1690560"/>
            <a:ext cx="3773880" cy="5320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Hemos codificado el programa:</a:t>
            </a:r>
            <a:endParaRPr b="0" lang="es-ES" sz="1200" spc="-1" strike="noStrike">
              <a:latin typeface="Arial"/>
            </a:endParaRPr>
          </a:p>
        </p:txBody>
      </p:sp>
      <p:pic>
        <p:nvPicPr>
          <p:cNvPr id="111" name="Imagen 7" descr=""/>
          <p:cNvPicPr/>
          <p:nvPr/>
        </p:nvPicPr>
        <p:blipFill>
          <a:blip r:embed="rId4"/>
          <a:srcRect l="8310" t="8758" r="62360" b="83539"/>
          <a:stretch/>
        </p:blipFill>
        <p:spPr>
          <a:xfrm>
            <a:off x="878400" y="2475000"/>
            <a:ext cx="3576600" cy="528480"/>
          </a:xfrm>
          <a:prstGeom prst="rect">
            <a:avLst/>
          </a:prstGeom>
          <a:ln>
            <a:noFill/>
          </a:ln>
          <a:effectLst>
            <a:outerShdw dist="139498" dir="2700000">
              <a:srgbClr val="333333">
                <a:alpha val="65000"/>
              </a:srgbClr>
            </a:outerShdw>
          </a:effectLst>
        </p:spPr>
      </p:pic>
      <p:sp>
        <p:nvSpPr>
          <p:cNvPr id="112" name="CustomShape 3"/>
          <p:cNvSpPr/>
          <p:nvPr/>
        </p:nvSpPr>
        <p:spPr>
          <a:xfrm>
            <a:off x="974880" y="3231360"/>
            <a:ext cx="4311720" cy="3852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Y lo hemos guardado en un archivo llamado ejercicio1.js en la carpeta c:\ejerciciosnodejs\</a:t>
            </a:r>
            <a:endParaRPr b="0" lang="es-ES" sz="1200" spc="-1" strike="noStrike">
              <a:latin typeface="Arial"/>
            </a:endParaRPr>
          </a:p>
        </p:txBody>
      </p:sp>
      <p:sp>
        <p:nvSpPr>
          <p:cNvPr id="113" name="CustomShape 4"/>
          <p:cNvSpPr/>
          <p:nvPr/>
        </p:nvSpPr>
        <p:spPr>
          <a:xfrm>
            <a:off x="555840" y="3890520"/>
            <a:ext cx="5369400" cy="6897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Veamos ahora como lo ejecutaremos a nuestro programa. Primero abrimos nuevamente una consola ("Símbolo del sistema") en nuestro sistema operativo nos posicionamos en la carpeta ejerciciosnodejs:</a:t>
            </a:r>
            <a:endParaRPr b="0" lang="es-ES" sz="1200" spc="-1" strike="noStrike">
              <a:latin typeface="Arial"/>
            </a:endParaRPr>
          </a:p>
        </p:txBody>
      </p:sp>
      <p:pic>
        <p:nvPicPr>
          <p:cNvPr id="114" name="Imagen 10" descr=""/>
          <p:cNvPicPr/>
          <p:nvPr/>
        </p:nvPicPr>
        <p:blipFill>
          <a:blip r:embed="rId5"/>
          <a:srcRect l="26326" t="39873" r="33017" b="46015"/>
          <a:stretch/>
        </p:blipFill>
        <p:spPr>
          <a:xfrm>
            <a:off x="6369480" y="3591360"/>
            <a:ext cx="4957200" cy="967680"/>
          </a:xfrm>
          <a:prstGeom prst="rect">
            <a:avLst/>
          </a:prstGeom>
          <a:ln>
            <a:noFill/>
          </a:ln>
          <a:effectLst>
            <a:outerShdw dist="139498" dir="2700000">
              <a:srgbClr val="333333">
                <a:alpha val="65000"/>
              </a:srgbClr>
            </a:outerShdw>
          </a:effectLst>
        </p:spPr>
      </p:pic>
      <p:sp>
        <p:nvSpPr>
          <p:cNvPr id="115" name="CustomShape 5"/>
          <p:cNvSpPr/>
          <p:nvPr/>
        </p:nvSpPr>
        <p:spPr>
          <a:xfrm>
            <a:off x="255600" y="4824000"/>
            <a:ext cx="5750640" cy="18853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Debemos cambiar y posicionarnos en la carpeta donde almacenamos nuestro programa mediante el comando del sistema operativo Windows "cd" y el path (camino) de la carpeta:</a:t>
            </a:r>
            <a:endParaRPr b="0" lang="es-ES" sz="1200" spc="-1" strike="noStrike">
              <a:latin typeface="Arial"/>
            </a:endParaRPr>
          </a:p>
          <a:p>
            <a:pPr algn="ctr">
              <a:lnSpc>
                <a:spcPct val="100000"/>
              </a:lnSpc>
            </a:pPr>
            <a:endParaRPr b="0" lang="es-ES" sz="1200" spc="-1" strike="noStrike">
              <a:latin typeface="Arial"/>
            </a:endParaRPr>
          </a:p>
          <a:p>
            <a:pPr algn="ctr">
              <a:lnSpc>
                <a:spcPct val="100000"/>
              </a:lnSpc>
            </a:pPr>
            <a:r>
              <a:rPr b="0" lang="es-ES" sz="1200" spc="-1" strike="noStrike">
                <a:solidFill>
                  <a:srgbClr val="ffffff"/>
                </a:solidFill>
                <a:latin typeface="Calibri"/>
              </a:rPr>
              <a:t>cd c:\ejerciciosnodejs</a:t>
            </a:r>
            <a:endParaRPr b="0" lang="es-ES" sz="1200" spc="-1" strike="noStrike">
              <a:latin typeface="Arial"/>
            </a:endParaRPr>
          </a:p>
          <a:p>
            <a:pPr algn="ctr">
              <a:lnSpc>
                <a:spcPct val="100000"/>
              </a:lnSpc>
            </a:pPr>
            <a:r>
              <a:rPr b="0" lang="es-ES" sz="1200" spc="-1" strike="noStrike">
                <a:solidFill>
                  <a:srgbClr val="ffffff"/>
                </a:solidFill>
                <a:latin typeface="Calibri"/>
              </a:rPr>
              <a:t>Finalmente ejecutamos el programa que almacenamos en el archivo ejercicio1.js mediante la sintaxis (node ejercicio1.js):</a:t>
            </a:r>
            <a:endParaRPr b="0" lang="es-ES" sz="1200" spc="-1" strike="noStrike">
              <a:latin typeface="Arial"/>
            </a:endParaRPr>
          </a:p>
        </p:txBody>
      </p:sp>
      <p:pic>
        <p:nvPicPr>
          <p:cNvPr id="116" name="Imagen 13" descr=""/>
          <p:cNvPicPr/>
          <p:nvPr/>
        </p:nvPicPr>
        <p:blipFill>
          <a:blip r:embed="rId6"/>
          <a:srcRect l="26326" t="26802" r="32945" b="48893"/>
          <a:stretch/>
        </p:blipFill>
        <p:spPr>
          <a:xfrm>
            <a:off x="6544080" y="4930560"/>
            <a:ext cx="4966200" cy="1667160"/>
          </a:xfrm>
          <a:prstGeom prst="rect">
            <a:avLst/>
          </a:prstGeom>
          <a:ln>
            <a:noFill/>
          </a:ln>
          <a:effectLst>
            <a:outerShdw dist="139498" dir="2700000">
              <a:srgbClr val="333333">
                <a:alpha val="65000"/>
              </a:srgbClr>
            </a:outerShdw>
          </a:effectLst>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432"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433" name="CustomShape 3"/>
          <p:cNvSpPr/>
          <p:nvPr/>
        </p:nvSpPr>
        <p:spPr>
          <a:xfrm>
            <a:off x="728280" y="239760"/>
            <a:ext cx="2880360" cy="5914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Ahora si arrancamos la aplicación:</a:t>
            </a:r>
            <a:endParaRPr b="0" lang="es-ES" sz="1200" spc="-1" strike="noStrike">
              <a:latin typeface="Arial"/>
            </a:endParaRPr>
          </a:p>
        </p:txBody>
      </p:sp>
      <p:pic>
        <p:nvPicPr>
          <p:cNvPr id="434" name="Picture 4" descr=""/>
          <p:cNvPicPr/>
          <p:nvPr/>
        </p:nvPicPr>
        <p:blipFill>
          <a:blip r:embed="rId1"/>
          <a:stretch/>
        </p:blipFill>
        <p:spPr>
          <a:xfrm>
            <a:off x="460440" y="898920"/>
            <a:ext cx="5400360" cy="2904840"/>
          </a:xfrm>
          <a:prstGeom prst="rect">
            <a:avLst/>
          </a:prstGeom>
          <a:ln>
            <a:noFill/>
          </a:ln>
          <a:effectLst>
            <a:outerShdw dist="139498" dir="2700000">
              <a:srgbClr val="333333">
                <a:alpha val="65000"/>
              </a:srgbClr>
            </a:outerShdw>
          </a:effectLst>
        </p:spPr>
      </p:pic>
      <p:sp>
        <p:nvSpPr>
          <p:cNvPr id="435" name="CustomShape 4"/>
          <p:cNvSpPr/>
          <p:nvPr/>
        </p:nvSpPr>
        <p:spPr>
          <a:xfrm>
            <a:off x="6238800" y="2016000"/>
            <a:ext cx="3962160" cy="6631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y accedemos a la raiz del dominio localhost por el puerto 8888 tenemos como resultado:</a:t>
            </a:r>
            <a:endParaRPr b="0" lang="es-ES" sz="1200" spc="-1" strike="noStrike">
              <a:latin typeface="Arial"/>
            </a:endParaRPr>
          </a:p>
        </p:txBody>
      </p:sp>
      <p:sp>
        <p:nvSpPr>
          <p:cNvPr id="436" name="CustomShape 5"/>
          <p:cNvSpPr/>
          <p:nvPr/>
        </p:nvSpPr>
        <p:spPr>
          <a:xfrm>
            <a:off x="720" y="-360"/>
            <a:ext cx="269280" cy="457200"/>
          </a:xfrm>
          <a:prstGeom prst="rect">
            <a:avLst/>
          </a:prstGeom>
          <a:noFill/>
          <a:ln>
            <a:noFill/>
          </a:ln>
        </p:spPr>
        <p:style>
          <a:lnRef idx="0"/>
          <a:fillRef idx="0"/>
          <a:effectRef idx="0"/>
          <a:fontRef idx="minor"/>
        </p:style>
        <p:txBody>
          <a:bodyPr wrap="none" anchor="ctr">
            <a:spAutoFit/>
          </a:bodyPr>
          <a:p>
            <a:pPr>
              <a:lnSpc>
                <a:spcPct val="100000"/>
              </a:lnSpc>
            </a:pPr>
            <a:r>
              <a:rPr b="0" lang="es-ES" sz="1200" spc="-1" strike="noStrike">
                <a:solidFill>
                  <a:srgbClr val="333333"/>
                </a:solidFill>
                <a:latin typeface="Arial"/>
              </a:rPr>
              <a:t> </a:t>
            </a:r>
            <a:endParaRPr b="0" lang="es-ES" sz="1200" spc="-1" strike="noStrike">
              <a:latin typeface="Arial"/>
            </a:endParaRPr>
          </a:p>
          <a:p>
            <a:pPr>
              <a:lnSpc>
                <a:spcPct val="100000"/>
              </a:lnSpc>
            </a:pPr>
            <a:r>
              <a:rPr b="0" lang="es-ES" sz="1200" spc="-1" strike="noStrike">
                <a:solidFill>
                  <a:srgbClr val="333333"/>
                </a:solidFill>
                <a:latin typeface="Arial"/>
              </a:rPr>
              <a:t>  </a:t>
            </a:r>
            <a:endParaRPr b="0" lang="es-ES" sz="1200" spc="-1" strike="noStrike">
              <a:latin typeface="Arial"/>
            </a:endParaRPr>
          </a:p>
        </p:txBody>
      </p:sp>
      <p:pic>
        <p:nvPicPr>
          <p:cNvPr id="437" name="Picture 2" descr=""/>
          <p:cNvPicPr/>
          <p:nvPr/>
        </p:nvPicPr>
        <p:blipFill>
          <a:blip r:embed="rId2"/>
          <a:stretch/>
        </p:blipFill>
        <p:spPr>
          <a:xfrm>
            <a:off x="5248800" y="2921040"/>
            <a:ext cx="5257440" cy="3390480"/>
          </a:xfrm>
          <a:prstGeom prst="rect">
            <a:avLst/>
          </a:prstGeom>
          <a:ln>
            <a:noFill/>
          </a:ln>
          <a:effectLst>
            <a:outerShdw dist="139498" dir="2700000">
              <a:srgbClr val="333333">
                <a:alpha val="65000"/>
              </a:srgbClr>
            </a:outerShdw>
          </a:effectLst>
        </p:spPr>
      </p:pic>
      <p:sp>
        <p:nvSpPr>
          <p:cNvPr id="438" name="CustomShape 6"/>
          <p:cNvSpPr/>
          <p:nvPr/>
        </p:nvSpPr>
        <p:spPr>
          <a:xfrm>
            <a:off x="271080" y="4545000"/>
            <a:ext cx="4022640" cy="11383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Cada vez que implementemos un proyecto que requiera el framework Express lo primero que deberemos hacer es instalarlo para dicho proyecto.</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440"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441" name="CustomShape 3"/>
          <p:cNvSpPr/>
          <p:nvPr/>
        </p:nvSpPr>
        <p:spPr>
          <a:xfrm>
            <a:off x="430200" y="365040"/>
            <a:ext cx="11581920" cy="51948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17 - Framework Express - servir archivos estáticos html, css, jpg, mp3, mp4, ico, js etc</a:t>
            </a:r>
            <a:endParaRPr b="0" lang="es-ES" sz="1800" spc="-1" strike="noStrike">
              <a:latin typeface="Arial"/>
            </a:endParaRPr>
          </a:p>
        </p:txBody>
      </p:sp>
      <p:sp>
        <p:nvSpPr>
          <p:cNvPr id="442" name="CustomShape 4"/>
          <p:cNvSpPr/>
          <p:nvPr/>
        </p:nvSpPr>
        <p:spPr>
          <a:xfrm>
            <a:off x="2985120" y="1498320"/>
            <a:ext cx="5037840" cy="9039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En el concepto anterior vimos los pasos para implementar una aplicación web mínima utilizando el Framework Express.</a:t>
            </a:r>
            <a:endParaRPr b="0" lang="es-ES" sz="1200" spc="-1" strike="noStrike">
              <a:latin typeface="Arial"/>
            </a:endParaRPr>
          </a:p>
        </p:txBody>
      </p:sp>
      <p:sp>
        <p:nvSpPr>
          <p:cNvPr id="443" name="CustomShape 5"/>
          <p:cNvSpPr/>
          <p:nvPr/>
        </p:nvSpPr>
        <p:spPr>
          <a:xfrm>
            <a:off x="3128760" y="2689560"/>
            <a:ext cx="4921200" cy="8870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Ahora vamos a ver que debemos agregarle a dicha aplicación para que nuestro servidor retorne al navegador archivos estáticos con distintos formatos como podrían ser imágenes, archivos HTML, js, videos mp4 etc.</a:t>
            </a:r>
            <a:endParaRPr b="0" lang="es-ES" sz="1200" spc="-1" strike="noStrike">
              <a:latin typeface="Arial"/>
            </a:endParaRPr>
          </a:p>
        </p:txBody>
      </p:sp>
      <p:sp>
        <p:nvSpPr>
          <p:cNvPr id="444" name="CustomShape 6"/>
          <p:cNvSpPr/>
          <p:nvPr/>
        </p:nvSpPr>
        <p:spPr>
          <a:xfrm>
            <a:off x="3173400" y="4087800"/>
            <a:ext cx="4849560" cy="7617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Vamos a implementar el mismo problema que resolvimos anteriormente con Node.js sin utilizar un framework.</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446"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447" name="CustomShape 3"/>
          <p:cNvSpPr/>
          <p:nvPr/>
        </p:nvSpPr>
        <p:spPr>
          <a:xfrm>
            <a:off x="322560" y="519840"/>
            <a:ext cx="1640160" cy="42984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Problema</a:t>
            </a:r>
            <a:endParaRPr b="0" lang="es-ES" sz="1800" spc="-1" strike="noStrike">
              <a:latin typeface="Arial"/>
            </a:endParaRPr>
          </a:p>
        </p:txBody>
      </p:sp>
      <p:sp>
        <p:nvSpPr>
          <p:cNvPr id="448" name="CustomShape 4"/>
          <p:cNvSpPr/>
          <p:nvPr/>
        </p:nvSpPr>
        <p:spPr>
          <a:xfrm>
            <a:off x="2913480" y="762120"/>
            <a:ext cx="5001840" cy="6811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Confeccionaremos un sitio que contenga una serie de archivos html, css, jpg, mp3, mp4 e ico.</a:t>
            </a:r>
            <a:endParaRPr b="0" lang="es-ES" sz="1200" spc="-1" strike="noStrike">
              <a:latin typeface="Arial"/>
            </a:endParaRPr>
          </a:p>
        </p:txBody>
      </p:sp>
      <p:sp>
        <p:nvSpPr>
          <p:cNvPr id="449" name="CustomShape 5"/>
          <p:cNvSpPr/>
          <p:nvPr/>
        </p:nvSpPr>
        <p:spPr>
          <a:xfrm>
            <a:off x="1523880" y="1936440"/>
            <a:ext cx="6804000" cy="9140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Crearemos un directorio llamado 'ejercicio19' y dentro de este otro directorio interno llamado 'public' donde se deben disponer todos los archivos html,css, jpg, mp3, mp4 e ico (al final de la página hay un enlace para descargar este proyecto que contiene todos estos archivos):</a:t>
            </a:r>
            <a:endParaRPr b="0" lang="es-ES" sz="1200" spc="-1" strike="noStrike">
              <a:latin typeface="Arial"/>
            </a:endParaRPr>
          </a:p>
        </p:txBody>
      </p:sp>
      <p:pic>
        <p:nvPicPr>
          <p:cNvPr id="450" name="Picture 2" descr=""/>
          <p:cNvPicPr/>
          <p:nvPr/>
        </p:nvPicPr>
        <p:blipFill>
          <a:blip r:embed="rId1"/>
          <a:stretch/>
        </p:blipFill>
        <p:spPr>
          <a:xfrm>
            <a:off x="1707840" y="3074760"/>
            <a:ext cx="8076960" cy="3371400"/>
          </a:xfrm>
          <a:prstGeom prst="rect">
            <a:avLst/>
          </a:prstGeom>
          <a:ln>
            <a:noFill/>
          </a:ln>
          <a:effectLst>
            <a:outerShdw dist="139498" dir="2700000">
              <a:srgbClr val="333333">
                <a:alpha val="65000"/>
              </a:srgbClr>
            </a:outerShdw>
          </a:effectLst>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452"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453" name="CustomShape 3"/>
          <p:cNvSpPr/>
          <p:nvPr/>
        </p:nvSpPr>
        <p:spPr>
          <a:xfrm>
            <a:off x="1156320" y="469440"/>
            <a:ext cx="6014880" cy="6566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Ahora procedemos a instalar el framework Express para nuestro nuevo proyecto (tengamos en cuenta que en cada proyecto debemos instalarlo)</a:t>
            </a:r>
            <a:endParaRPr b="0" lang="es-ES" sz="1200" spc="-1" strike="noStrike">
              <a:latin typeface="Arial"/>
            </a:endParaRPr>
          </a:p>
        </p:txBody>
      </p:sp>
      <p:sp>
        <p:nvSpPr>
          <p:cNvPr id="454" name="CustomShape 4"/>
          <p:cNvSpPr/>
          <p:nvPr/>
        </p:nvSpPr>
        <p:spPr>
          <a:xfrm>
            <a:off x="1810800" y="1686960"/>
            <a:ext cx="5629320" cy="6001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Para la instalación vimos que desde la línea de comando nos ubicamos en la carpeta de nuestro proyecto (ejercicio19) y utilizamos la herramienta npm:</a:t>
            </a:r>
            <a:endParaRPr b="0" lang="es-ES" sz="1200" spc="-1" strike="noStrike">
              <a:latin typeface="Arial"/>
            </a:endParaRPr>
          </a:p>
        </p:txBody>
      </p:sp>
      <p:sp>
        <p:nvSpPr>
          <p:cNvPr id="455" name="CustomShape 5"/>
          <p:cNvSpPr/>
          <p:nvPr/>
        </p:nvSpPr>
        <p:spPr>
          <a:xfrm>
            <a:off x="2035080" y="3555360"/>
            <a:ext cx="5611680" cy="5464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Ya tenemos instalado la última versión del framework Express y pasamos a crear el archivo app.js:</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457"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458" name="CustomShape 3"/>
          <p:cNvSpPr/>
          <p:nvPr/>
        </p:nvSpPr>
        <p:spPr>
          <a:xfrm>
            <a:off x="412200" y="591840"/>
            <a:ext cx="4401360" cy="6451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Ya podemos arrancar nuestro programa desde la línea de comandos estando en el directorio de nuestro proyecto:</a:t>
            </a:r>
            <a:endParaRPr b="0" lang="es-ES" sz="1200" spc="-1" strike="noStrike">
              <a:latin typeface="Arial"/>
            </a:endParaRPr>
          </a:p>
        </p:txBody>
      </p:sp>
      <p:sp>
        <p:nvSpPr>
          <p:cNvPr id="459" name="CustomShape 4"/>
          <p:cNvSpPr/>
          <p:nvPr/>
        </p:nvSpPr>
        <p:spPr>
          <a:xfrm>
            <a:off x="412200" y="1505880"/>
            <a:ext cx="5495040" cy="6573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Desde el navegador hacemos las peticiones al servidor local y podemos comprobar que nos retorna los distintos recursos enumerados dentro de cada página (imágenes, audios, videos, hojas de estilo etc.):</a:t>
            </a:r>
            <a:endParaRPr b="0" lang="es-ES" sz="1200" spc="-1" strike="noStrike">
              <a:latin typeface="Arial"/>
            </a:endParaRPr>
          </a:p>
        </p:txBody>
      </p:sp>
      <p:sp>
        <p:nvSpPr>
          <p:cNvPr id="460" name="CustomShape 5"/>
          <p:cNvSpPr/>
          <p:nvPr/>
        </p:nvSpPr>
        <p:spPr>
          <a:xfrm>
            <a:off x="720" y="90720"/>
            <a:ext cx="269280" cy="274680"/>
          </a:xfrm>
          <a:prstGeom prst="rect">
            <a:avLst/>
          </a:prstGeom>
          <a:noFill/>
          <a:ln>
            <a:noFill/>
          </a:ln>
        </p:spPr>
        <p:style>
          <a:lnRef idx="0"/>
          <a:fillRef idx="0"/>
          <a:effectRef idx="0"/>
          <a:fontRef idx="minor"/>
        </p:style>
        <p:txBody>
          <a:bodyPr wrap="none" anchor="ctr">
            <a:spAutoFit/>
          </a:bodyPr>
          <a:p>
            <a:pPr>
              <a:lnSpc>
                <a:spcPct val="100000"/>
              </a:lnSpc>
            </a:pPr>
            <a:r>
              <a:rPr b="0" lang="es-ES" sz="1200" spc="-1" strike="noStrike">
                <a:solidFill>
                  <a:srgbClr val="333333"/>
                </a:solidFill>
                <a:latin typeface="Arial"/>
              </a:rPr>
              <a:t>  </a:t>
            </a:r>
            <a:endParaRPr b="0" lang="es-ES" sz="1200" spc="-1" strike="noStrike">
              <a:latin typeface="Arial"/>
            </a:endParaRPr>
          </a:p>
        </p:txBody>
      </p:sp>
      <p:pic>
        <p:nvPicPr>
          <p:cNvPr id="461" name="Picture 2" descr=""/>
          <p:cNvPicPr/>
          <p:nvPr/>
        </p:nvPicPr>
        <p:blipFill>
          <a:blip r:embed="rId1"/>
          <a:stretch/>
        </p:blipFill>
        <p:spPr>
          <a:xfrm>
            <a:off x="636480" y="2377800"/>
            <a:ext cx="4876560" cy="4021560"/>
          </a:xfrm>
          <a:prstGeom prst="rect">
            <a:avLst/>
          </a:prstGeom>
          <a:ln>
            <a:noFill/>
          </a:ln>
          <a:effectLst>
            <a:outerShdw dist="139498" dir="2700000">
              <a:srgbClr val="333333">
                <a:alpha val="65000"/>
              </a:srgbClr>
            </a:outerShdw>
          </a:effectLst>
        </p:spPr>
      </p:pic>
      <p:sp>
        <p:nvSpPr>
          <p:cNvPr id="462" name="CustomShape 6"/>
          <p:cNvSpPr/>
          <p:nvPr/>
        </p:nvSpPr>
        <p:spPr>
          <a:xfrm>
            <a:off x="6400800" y="1722960"/>
            <a:ext cx="4853880" cy="1200960"/>
          </a:xfrm>
          <a:prstGeom prst="doubleWave">
            <a:avLst>
              <a:gd name="adj1" fmla="val 6250"/>
              <a:gd name="adj2" fmla="val 0"/>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Si vemos para poder servir archivos estáticos solo tenemos que llamar al método use y dentro llamar al método static de la variable express con un string que indique el path donde se encuentran los archivos estáticos.</a:t>
            </a:r>
            <a:endParaRPr b="0" lang="es-ES" sz="1200" spc="-1" strike="noStrike">
              <a:latin typeface="Arial"/>
            </a:endParaRPr>
          </a:p>
        </p:txBody>
      </p:sp>
      <p:sp>
        <p:nvSpPr>
          <p:cNvPr id="463" name="CustomShape 7"/>
          <p:cNvSpPr/>
          <p:nvPr/>
        </p:nvSpPr>
        <p:spPr>
          <a:xfrm>
            <a:off x="6400800" y="3059280"/>
            <a:ext cx="4786920" cy="1460880"/>
          </a:xfrm>
          <a:prstGeom prst="doubleWave">
            <a:avLst>
              <a:gd name="adj1" fmla="val 6250"/>
              <a:gd name="adj2" fmla="val 0"/>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La variable global '__dirname' almacena el path donde se encuentra la aplicación Node.js propiamente dicha, en nuestro ejemplo se encuentra en c:\ejerciciosnodejs\ejercicio19</a:t>
            </a:r>
            <a:endParaRPr b="0" lang="es-ES" sz="1200" spc="-1" strike="noStrike">
              <a:latin typeface="Arial"/>
            </a:endParaRPr>
          </a:p>
        </p:txBody>
      </p:sp>
      <p:sp>
        <p:nvSpPr>
          <p:cNvPr id="464" name="CustomShape 8"/>
          <p:cNvSpPr/>
          <p:nvPr/>
        </p:nvSpPr>
        <p:spPr>
          <a:xfrm>
            <a:off x="6526440" y="4706640"/>
            <a:ext cx="4728600" cy="851040"/>
          </a:xfrm>
          <a:prstGeom prst="doubleWave">
            <a:avLst>
              <a:gd name="adj1" fmla="val 6250"/>
              <a:gd name="adj2" fmla="val 0"/>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Le concatenamos la subcarpeta donde se almacenan los archivos estáticos (recordemos que creamos una carpeta llamada public donde localizamos los archivos estáticos):</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5"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466"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467" name="CustomShape 3"/>
          <p:cNvSpPr/>
          <p:nvPr/>
        </p:nvSpPr>
        <p:spPr>
          <a:xfrm>
            <a:off x="174960" y="365040"/>
            <a:ext cx="11841840" cy="42336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18 - Framework Express - recuperar datos de formulario (POST) y parámetros url (GET)</a:t>
            </a:r>
            <a:endParaRPr b="0" lang="es-ES" sz="1800" spc="-1" strike="noStrike">
              <a:latin typeface="Arial"/>
            </a:endParaRPr>
          </a:p>
        </p:txBody>
      </p:sp>
      <p:sp>
        <p:nvSpPr>
          <p:cNvPr id="468" name="CustomShape 4"/>
          <p:cNvSpPr/>
          <p:nvPr/>
        </p:nvSpPr>
        <p:spPr>
          <a:xfrm>
            <a:off x="2348640" y="1884600"/>
            <a:ext cx="6310800" cy="8870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Express lo definen sus autores como un framework minimalista, esto hace que muchas de las actividades de nuestra aplicación debemos codificarlas o utilizar otros módulos de terceros.</a:t>
            </a:r>
            <a:endParaRPr b="0" lang="es-ES" sz="1200" spc="-1" strike="noStrike">
              <a:latin typeface="Arial"/>
            </a:endParaRPr>
          </a:p>
        </p:txBody>
      </p:sp>
      <p:sp>
        <p:nvSpPr>
          <p:cNvPr id="469" name="CustomShape 5"/>
          <p:cNvSpPr/>
          <p:nvPr/>
        </p:nvSpPr>
        <p:spPr>
          <a:xfrm>
            <a:off x="2402640" y="3326040"/>
            <a:ext cx="6328800" cy="11203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Para recuperar los datos de un formulario HTML o los parámetros de una url debemos utilizar el paquete 'body-parser' que se instala con el framework Express.</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471"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472" name="CustomShape 3"/>
          <p:cNvSpPr/>
          <p:nvPr/>
        </p:nvSpPr>
        <p:spPr>
          <a:xfrm>
            <a:off x="286920" y="192240"/>
            <a:ext cx="1882080" cy="39420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Problema</a:t>
            </a:r>
            <a:endParaRPr b="0" lang="es-ES" sz="1800" spc="-1" strike="noStrike">
              <a:latin typeface="Arial"/>
            </a:endParaRPr>
          </a:p>
        </p:txBody>
      </p:sp>
      <p:sp>
        <p:nvSpPr>
          <p:cNvPr id="473" name="CustomShape 4"/>
          <p:cNvSpPr/>
          <p:nvPr/>
        </p:nvSpPr>
        <p:spPr>
          <a:xfrm>
            <a:off x="2393640" y="230040"/>
            <a:ext cx="6283800" cy="9946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Confeccionar una aplicación que permita ingresar dos enteros por teclado. Luego al presionar el botón submit generar una página dinámica mostrando todos los números comprendidos entre el primer valor y el segundo de uno en uno. Los números mostrarlos como hipervínculos que al ser presionados generen una página dinámica con la tabla de multiplicar del valor seleccionado.</a:t>
            </a:r>
            <a:endParaRPr b="0" lang="es-ES" sz="1200" spc="-1" strike="noStrike">
              <a:latin typeface="Arial"/>
            </a:endParaRPr>
          </a:p>
        </p:txBody>
      </p:sp>
      <p:sp>
        <p:nvSpPr>
          <p:cNvPr id="474" name="CustomShape 5"/>
          <p:cNvSpPr/>
          <p:nvPr/>
        </p:nvSpPr>
        <p:spPr>
          <a:xfrm>
            <a:off x="2501280" y="1303560"/>
            <a:ext cx="5754960" cy="3762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Primero crearemos la carpeta donde alojaremos nuestro proyecto: ejercicio20.</a:t>
            </a:r>
            <a:endParaRPr b="0" lang="es-ES" sz="1200" spc="-1" strike="noStrike">
              <a:latin typeface="Arial"/>
            </a:endParaRPr>
          </a:p>
        </p:txBody>
      </p:sp>
      <p:sp>
        <p:nvSpPr>
          <p:cNvPr id="475" name="CustomShape 6"/>
          <p:cNvSpPr/>
          <p:nvPr/>
        </p:nvSpPr>
        <p:spPr>
          <a:xfrm>
            <a:off x="2590920" y="1778400"/>
            <a:ext cx="5754960" cy="6721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Ya tenemos la carpeta ejercicio20 creada ahora nos posicionamos en dicha carpeta y procedemos a instalar el framework 'express' y el módulo 'body-parser':</a:t>
            </a:r>
            <a:endParaRPr b="0" lang="es-ES" sz="1200" spc="-1" strike="noStrike">
              <a:latin typeface="Arial"/>
            </a:endParaRPr>
          </a:p>
        </p:txBody>
      </p:sp>
      <p:sp>
        <p:nvSpPr>
          <p:cNvPr id="476" name="CustomShape 7"/>
          <p:cNvSpPr/>
          <p:nvPr/>
        </p:nvSpPr>
        <p:spPr>
          <a:xfrm>
            <a:off x="2501280" y="3644280"/>
            <a:ext cx="5468040" cy="4928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Ahora procedemos a crear la carpeta public dentro de la carpeta ejercicio20 donde dispondremos la página estática HTML donde hay un formulario que pide el ingreso de dos números:</a:t>
            </a:r>
            <a:endParaRPr b="0" lang="es-ES" sz="1200" spc="-1" strike="noStrike">
              <a:latin typeface="Arial"/>
            </a:endParaRPr>
          </a:p>
        </p:txBody>
      </p:sp>
      <p:pic>
        <p:nvPicPr>
          <p:cNvPr id="477" name="Picture 2" descr=""/>
          <p:cNvPicPr/>
          <p:nvPr/>
        </p:nvPicPr>
        <p:blipFill>
          <a:blip r:embed="rId1"/>
          <a:stretch/>
        </p:blipFill>
        <p:spPr>
          <a:xfrm>
            <a:off x="2590920" y="4347720"/>
            <a:ext cx="5450760" cy="2299320"/>
          </a:xfrm>
          <a:prstGeom prst="rect">
            <a:avLst/>
          </a:prstGeom>
          <a:ln>
            <a:noFill/>
          </a:ln>
          <a:effectLst>
            <a:outerShdw dist="139498" dir="2700000">
              <a:srgbClr val="333333">
                <a:alpha val="65000"/>
              </a:srgbClr>
            </a:outerShdw>
          </a:effectLst>
        </p:spPr>
      </p:pic>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479"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480" name="CustomShape 3"/>
          <p:cNvSpPr/>
          <p:nvPr/>
        </p:nvSpPr>
        <p:spPr>
          <a:xfrm>
            <a:off x="71640" y="327960"/>
            <a:ext cx="1622160" cy="4593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Su contenido es:</a:t>
            </a:r>
            <a:endParaRPr b="0" lang="es-ES" sz="1200" spc="-1" strike="noStrike">
              <a:latin typeface="Arial"/>
            </a:endParaRPr>
          </a:p>
        </p:txBody>
      </p:sp>
      <p:sp>
        <p:nvSpPr>
          <p:cNvPr id="481" name="CustomShape 4"/>
          <p:cNvSpPr/>
          <p:nvPr/>
        </p:nvSpPr>
        <p:spPr>
          <a:xfrm>
            <a:off x="5307120" y="327960"/>
            <a:ext cx="2205000" cy="364320"/>
          </a:xfrm>
          <a:prstGeom prst="flowChartDecision">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Index.html</a:t>
            </a:r>
            <a:endParaRPr b="0" lang="es-ES" sz="1200" spc="-1" strike="noStrike">
              <a:latin typeface="Arial"/>
            </a:endParaRPr>
          </a:p>
        </p:txBody>
      </p:sp>
      <p:sp>
        <p:nvSpPr>
          <p:cNvPr id="482" name="CustomShape 5"/>
          <p:cNvSpPr/>
          <p:nvPr/>
        </p:nvSpPr>
        <p:spPr>
          <a:xfrm>
            <a:off x="1281960" y="3406680"/>
            <a:ext cx="3639240" cy="8604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Creamos finalmente la aplicación de Node.js para servir páginas estáticas, recuperar datos del formulario HTML y finalmente recuperar datos de parámetros de hipervínculos.</a:t>
            </a:r>
            <a:endParaRPr b="0" lang="es-ES" sz="1200" spc="-1" strike="noStrike">
              <a:latin typeface="Arial"/>
            </a:endParaRPr>
          </a:p>
        </p:txBody>
      </p:sp>
      <p:sp>
        <p:nvSpPr>
          <p:cNvPr id="483" name="CustomShape 6"/>
          <p:cNvSpPr/>
          <p:nvPr/>
        </p:nvSpPr>
        <p:spPr>
          <a:xfrm>
            <a:off x="1795320" y="4407120"/>
            <a:ext cx="2967120" cy="6357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La aplicación la creamos en la carpeta 'ejercicio20' y le damos como nombre app.js:</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4"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485"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486" name="CustomShape 3"/>
          <p:cNvSpPr/>
          <p:nvPr/>
        </p:nvSpPr>
        <p:spPr>
          <a:xfrm>
            <a:off x="299160" y="198000"/>
            <a:ext cx="4571640" cy="5400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Si iniciamos el programa de node y solicitamos la página estática al navegador tenemos:</a:t>
            </a:r>
            <a:endParaRPr b="0" lang="es-ES" sz="1200" spc="-1" strike="noStrike">
              <a:latin typeface="Arial"/>
            </a:endParaRPr>
          </a:p>
        </p:txBody>
      </p:sp>
      <p:pic>
        <p:nvPicPr>
          <p:cNvPr id="487" name="Picture 2" descr=""/>
          <p:cNvPicPr/>
          <p:nvPr/>
        </p:nvPicPr>
        <p:blipFill>
          <a:blip r:embed="rId1"/>
          <a:stretch/>
        </p:blipFill>
        <p:spPr>
          <a:xfrm>
            <a:off x="299160" y="905400"/>
            <a:ext cx="5962320" cy="2714400"/>
          </a:xfrm>
          <a:prstGeom prst="rect">
            <a:avLst/>
          </a:prstGeom>
          <a:ln>
            <a:noFill/>
          </a:ln>
          <a:effectLst>
            <a:outerShdw dist="139498" dir="2700000">
              <a:srgbClr val="333333">
                <a:alpha val="65000"/>
              </a:srgbClr>
            </a:outerShdw>
          </a:effectLst>
        </p:spPr>
      </p:pic>
      <p:pic>
        <p:nvPicPr>
          <p:cNvPr id="488" name="Picture 4" descr=""/>
          <p:cNvPicPr/>
          <p:nvPr/>
        </p:nvPicPr>
        <p:blipFill>
          <a:blip r:embed="rId2"/>
          <a:stretch/>
        </p:blipFill>
        <p:spPr>
          <a:xfrm>
            <a:off x="3576960" y="2141280"/>
            <a:ext cx="6000480" cy="2733480"/>
          </a:xfrm>
          <a:prstGeom prst="rect">
            <a:avLst/>
          </a:prstGeom>
          <a:ln>
            <a:noFill/>
          </a:ln>
          <a:effectLst>
            <a:outerShdw dist="139498" dir="2700000">
              <a:srgbClr val="333333">
                <a:alpha val="65000"/>
              </a:srgbClr>
            </a:outerShdw>
          </a:effectLst>
        </p:spPr>
      </p:pic>
      <p:pic>
        <p:nvPicPr>
          <p:cNvPr id="489" name="Picture 6" descr=""/>
          <p:cNvPicPr/>
          <p:nvPr/>
        </p:nvPicPr>
        <p:blipFill>
          <a:blip r:embed="rId3"/>
          <a:stretch/>
        </p:blipFill>
        <p:spPr>
          <a:xfrm>
            <a:off x="6009480" y="3507840"/>
            <a:ext cx="5981400" cy="3152520"/>
          </a:xfrm>
          <a:prstGeom prst="rect">
            <a:avLst/>
          </a:prstGeom>
          <a:ln>
            <a:noFill/>
          </a:ln>
          <a:effectLst>
            <a:outerShdw dist="139498" dir="2700000">
              <a:srgbClr val="333333">
                <a:alpha val="65000"/>
              </a:srgbClr>
            </a:outerShdw>
          </a:effectLst>
        </p:spPr>
      </p:pic>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0"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491"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492" name="CustomShape 3"/>
          <p:cNvSpPr/>
          <p:nvPr/>
        </p:nvSpPr>
        <p:spPr>
          <a:xfrm>
            <a:off x="367560" y="264960"/>
            <a:ext cx="6857640" cy="47736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19 - Framework Express - Generador automático</a:t>
            </a:r>
            <a:endParaRPr b="0" lang="es-ES" sz="1800" spc="-1" strike="noStrike">
              <a:latin typeface="Arial"/>
            </a:endParaRPr>
          </a:p>
        </p:txBody>
      </p:sp>
      <p:sp>
        <p:nvSpPr>
          <p:cNvPr id="493" name="CustomShape 4"/>
          <p:cNvSpPr/>
          <p:nvPr/>
        </p:nvSpPr>
        <p:spPr>
          <a:xfrm>
            <a:off x="2725200" y="1049040"/>
            <a:ext cx="6104520" cy="11829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El creador del framework Express ha implementado una aplicación (también esta aplicación está escrita en Node.js) que tiene por objetivo crear una estructura mínima de un proyecto que utilice Express (un conjunto de carpetas y archivos)</a:t>
            </a:r>
            <a:endParaRPr b="0" lang="es-ES" sz="1200" spc="-1" strike="noStrike">
              <a:latin typeface="Arial"/>
            </a:endParaRPr>
          </a:p>
        </p:txBody>
      </p:sp>
      <p:sp>
        <p:nvSpPr>
          <p:cNvPr id="494" name="CustomShape 5"/>
          <p:cNvSpPr/>
          <p:nvPr/>
        </p:nvSpPr>
        <p:spPr>
          <a:xfrm>
            <a:off x="2761200" y="2474280"/>
            <a:ext cx="6059880" cy="7707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Si bien esto no es obligatorio como vimos en conceptos anteriores es muy beneficioso conocerla para que nosotros podamos definir como queremos organizar los archivos de un proyecto grande.</a:t>
            </a:r>
            <a:endParaRPr b="0" lang="es-ES" sz="1200" spc="-1" strike="noStrike">
              <a:latin typeface="Arial"/>
            </a:endParaRPr>
          </a:p>
        </p:txBody>
      </p:sp>
      <p:sp>
        <p:nvSpPr>
          <p:cNvPr id="495" name="CustomShape 6"/>
          <p:cNvSpPr/>
          <p:nvPr/>
        </p:nvSpPr>
        <p:spPr>
          <a:xfrm>
            <a:off x="2859840" y="3460320"/>
            <a:ext cx="5790960" cy="4478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El primer paso será instalar la aplicación 'express-generator'.</a:t>
            </a:r>
            <a:endParaRPr b="0" lang="es-ES" sz="1200" spc="-1" strike="noStrike">
              <a:latin typeface="Arial"/>
            </a:endParaRPr>
          </a:p>
        </p:txBody>
      </p:sp>
      <p:sp>
        <p:nvSpPr>
          <p:cNvPr id="496" name="CustomShape 7"/>
          <p:cNvSpPr/>
          <p:nvPr/>
        </p:nvSpPr>
        <p:spPr>
          <a:xfrm>
            <a:off x="2788200" y="4066200"/>
            <a:ext cx="6274800" cy="8690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La aplicación 'express-generator' se ejecuta desde la consola de nuestro sistema operativo y no es un módulo que se instala en una aplicación particular. Para instalar una aplicación en Node.js que se la pueda ejecutar desde la linea de comandos también utilizamos el 'npm' pero le pasamos un parámetro extra '-g' (global), instalemos el programa express-generator:</a:t>
            </a:r>
            <a:endParaRPr b="0" lang="es-ES" sz="1200" spc="-1" strike="noStrike">
              <a:latin typeface="Arial"/>
            </a:endParaRPr>
          </a:p>
        </p:txBody>
      </p:sp>
      <p:sp>
        <p:nvSpPr>
          <p:cNvPr id="497" name="CustomShape 8"/>
          <p:cNvSpPr/>
          <p:nvPr/>
        </p:nvSpPr>
        <p:spPr>
          <a:xfrm>
            <a:off x="9735840" y="5226840"/>
            <a:ext cx="2151000" cy="841680"/>
          </a:xfrm>
          <a:prstGeom prst="doubleWave">
            <a:avLst>
              <a:gd name="adj1" fmla="val 6250"/>
              <a:gd name="adj2" fmla="val 0"/>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Es muy importante no olvidarse del parámetro -g</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CustomShape 1"/>
          <p:cNvSpPr/>
          <p:nvPr/>
        </p:nvSpPr>
        <p:spPr>
          <a:xfrm>
            <a:off x="304920" y="448200"/>
            <a:ext cx="4042800" cy="40320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2 - Módulos en Node.js</a:t>
            </a:r>
            <a:endParaRPr b="0" lang="es-ES" sz="1800" spc="-1" strike="noStrike">
              <a:latin typeface="Arial"/>
            </a:endParaRPr>
          </a:p>
        </p:txBody>
      </p:sp>
      <p:sp>
        <p:nvSpPr>
          <p:cNvPr id="118" name="CustomShape 2"/>
          <p:cNvSpPr/>
          <p:nvPr/>
        </p:nvSpPr>
        <p:spPr>
          <a:xfrm>
            <a:off x="2994120" y="2169000"/>
            <a:ext cx="4652280" cy="11023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La primera gran diferencia en el JavaScript que se utiliza en Node.js es el concepto de módulo. Sabemos que cuando nuestra aplicación comienza a crecer un único archivo es imposible de manejar todas las funcionalidades, lo mismo ocurre con librerías desarrolladas por otros programadores.</a:t>
            </a:r>
            <a:endParaRPr b="0" lang="es-ES" sz="1200" spc="-1" strike="noStrike">
              <a:latin typeface="Arial"/>
            </a:endParaRPr>
          </a:p>
        </p:txBody>
      </p:sp>
      <p:sp>
        <p:nvSpPr>
          <p:cNvPr id="119" name="CustomShape 3"/>
          <p:cNvSpPr/>
          <p:nvPr/>
        </p:nvSpPr>
        <p:spPr>
          <a:xfrm>
            <a:off x="3074760" y="3998160"/>
            <a:ext cx="4571640" cy="5914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Un módulo contiene funciones, objetos, variables donde indicamos cuales serán exportados para ser utilizados por otros programas.</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8"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499"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500" name="CustomShape 3"/>
          <p:cNvSpPr/>
          <p:nvPr/>
        </p:nvSpPr>
        <p:spPr>
          <a:xfrm>
            <a:off x="430200" y="510840"/>
            <a:ext cx="6140520" cy="8334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Ahora que tenemos la aplicación 'express-generator' nos posicionamos en el directorio 'c:\ejerciciosnodejs' (o el directorio donde esta almacenando todos sus proyectos) y procederemos a crear nuestra primer aplicación Node.js utilizando Express y su generador de código:</a:t>
            </a:r>
            <a:endParaRPr b="0" lang="es-ES" sz="1200" spc="-1" strike="noStrike">
              <a:latin typeface="Arial"/>
            </a:endParaRPr>
          </a:p>
        </p:txBody>
      </p:sp>
      <p:sp>
        <p:nvSpPr>
          <p:cNvPr id="501" name="CustomShape 4"/>
          <p:cNvSpPr/>
          <p:nvPr/>
        </p:nvSpPr>
        <p:spPr>
          <a:xfrm>
            <a:off x="2653560" y="2623320"/>
            <a:ext cx="5826600" cy="7437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Estamos llamando al programa que acabamos de instalar que se llama 'express' y le pasamos dos parámetros, el primero indica el nombre de nuestro proyecto y el segundo el sistema de plantillas que utilizaremos para generar nuestras páginas dinámicas.</a:t>
            </a:r>
            <a:endParaRPr b="0" lang="es-ES" sz="1200" spc="-1" strike="noStrike">
              <a:latin typeface="Arial"/>
            </a:endParaRPr>
          </a:p>
        </p:txBody>
      </p:sp>
      <p:sp>
        <p:nvSpPr>
          <p:cNvPr id="502" name="CustomShape 5"/>
          <p:cNvSpPr/>
          <p:nvPr/>
        </p:nvSpPr>
        <p:spPr>
          <a:xfrm>
            <a:off x="1312200" y="4401720"/>
            <a:ext cx="5190120" cy="5914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Ya tenemos creado la carpeta ejercicio21 y dentro de esta una serie de archivos y subcarpetas:</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504"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505" name="CustomShape 3"/>
          <p:cNvSpPr/>
          <p:nvPr/>
        </p:nvSpPr>
        <p:spPr>
          <a:xfrm>
            <a:off x="394560" y="365040"/>
            <a:ext cx="5414400" cy="8449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Si observamos dentro de todas las carpetas que ha creado el generador de código 'express' no aparece la carpeta 'node_modules'. Es decir que todavía nos hace falta instalar el framework Express. Aquí es donde entra a jugar este nuevo archivo llamado package.json.</a:t>
            </a:r>
            <a:endParaRPr b="0" lang="es-ES" sz="1200" spc="-1" strike="noStrike">
              <a:latin typeface="Arial"/>
            </a:endParaRPr>
          </a:p>
        </p:txBody>
      </p:sp>
      <p:sp>
        <p:nvSpPr>
          <p:cNvPr id="506" name="CustomShape 4"/>
          <p:cNvSpPr/>
          <p:nvPr/>
        </p:nvSpPr>
        <p:spPr>
          <a:xfrm>
            <a:off x="1792800" y="1434240"/>
            <a:ext cx="3979800" cy="3909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Si abrimos este archivo package.json:</a:t>
            </a:r>
            <a:endParaRPr b="0" lang="es-ES" sz="1200" spc="-1" strike="noStrike">
              <a:latin typeface="Arial"/>
            </a:endParaRPr>
          </a:p>
        </p:txBody>
      </p:sp>
      <p:sp>
        <p:nvSpPr>
          <p:cNvPr id="507" name="CustomShape 5"/>
          <p:cNvSpPr/>
          <p:nvPr/>
        </p:nvSpPr>
        <p:spPr>
          <a:xfrm>
            <a:off x="5459400" y="2309400"/>
            <a:ext cx="4786920" cy="1705680"/>
          </a:xfrm>
          <a:prstGeom prst="doubleWave">
            <a:avLst>
              <a:gd name="adj1" fmla="val 6250"/>
              <a:gd name="adj2" fmla="val 0"/>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nSpc>
                <a:spcPct val="100000"/>
              </a:lnSpc>
            </a:pPr>
            <a:r>
              <a:rPr b="0" lang="es-ES" sz="1200" spc="-1" strike="noStrike">
                <a:solidFill>
                  <a:srgbClr val="000000"/>
                </a:solidFill>
                <a:latin typeface="Calibri"/>
              </a:rPr>
              <a:t>"name": Indicamos el nombre de proyecto</a:t>
            </a:r>
            <a:endParaRPr b="0" lang="es-ES" sz="1200" spc="-1" strike="noStrike">
              <a:latin typeface="Arial"/>
            </a:endParaRPr>
          </a:p>
          <a:p>
            <a:pPr>
              <a:lnSpc>
                <a:spcPct val="100000"/>
              </a:lnSpc>
            </a:pPr>
            <a:r>
              <a:rPr b="0" lang="es-ES" sz="1200" spc="-1" strike="noStrike">
                <a:solidFill>
                  <a:srgbClr val="000000"/>
                </a:solidFill>
                <a:latin typeface="Calibri"/>
              </a:rPr>
              <a:t>"version": Indicamos la versión del proyecto.</a:t>
            </a:r>
            <a:endParaRPr b="0" lang="es-ES" sz="1200" spc="-1" strike="noStrike">
              <a:latin typeface="Arial"/>
            </a:endParaRPr>
          </a:p>
          <a:p>
            <a:pPr>
              <a:lnSpc>
                <a:spcPct val="100000"/>
              </a:lnSpc>
            </a:pPr>
            <a:r>
              <a:rPr b="0" lang="es-ES" sz="1200" spc="-1" strike="noStrike">
                <a:solidFill>
                  <a:srgbClr val="000000"/>
                </a:solidFill>
                <a:latin typeface="Calibri"/>
              </a:rPr>
              <a:t>"start": Indicamos el archivo que se debe ejecutar para arrancar el proyecto</a:t>
            </a:r>
            <a:endParaRPr b="0" lang="es-ES" sz="1200" spc="-1" strike="noStrike">
              <a:latin typeface="Arial"/>
            </a:endParaRPr>
          </a:p>
          <a:p>
            <a:pPr>
              <a:lnSpc>
                <a:spcPct val="100000"/>
              </a:lnSpc>
            </a:pPr>
            <a:r>
              <a:rPr b="0" lang="es-ES" sz="1200" spc="-1" strike="noStrike">
                <a:solidFill>
                  <a:srgbClr val="000000"/>
                </a:solidFill>
                <a:latin typeface="Calibri"/>
              </a:rPr>
              <a:t>"dependencies": Indicamos todos los otros módulos que se requieren en nuestro proyecto.</a:t>
            </a:r>
            <a:endParaRPr b="0" lang="es-ES" sz="1200" spc="-1" strike="noStrike">
              <a:latin typeface="Arial"/>
            </a:endParaRPr>
          </a:p>
          <a:p>
            <a:pPr algn="ctr">
              <a:lnSpc>
                <a:spcPct val="100000"/>
              </a:lnSpc>
            </a:pPr>
            <a:endParaRPr b="0" lang="es-ES" sz="1200" spc="-1" strike="noStrike">
              <a:latin typeface="Arial"/>
            </a:endParaRPr>
          </a:p>
        </p:txBody>
      </p:sp>
      <p:sp>
        <p:nvSpPr>
          <p:cNvPr id="508" name="CustomShape 6"/>
          <p:cNvSpPr/>
          <p:nvPr/>
        </p:nvSpPr>
        <p:spPr>
          <a:xfrm>
            <a:off x="219600" y="4660200"/>
            <a:ext cx="4544640" cy="6897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Como podemos observar en "dependencies" aparece el framework 'express' y el módulo 'body-parser' que hemos utilizado en conceptos anteriores.</a:t>
            </a:r>
            <a:endParaRPr b="0" lang="es-ES" sz="1200" spc="-1" strike="noStrike">
              <a:latin typeface="Arial"/>
            </a:endParaRPr>
          </a:p>
        </p:txBody>
      </p:sp>
      <p:sp>
        <p:nvSpPr>
          <p:cNvPr id="509" name="CustomShape 7"/>
          <p:cNvSpPr/>
          <p:nvPr/>
        </p:nvSpPr>
        <p:spPr>
          <a:xfrm>
            <a:off x="219600" y="5652720"/>
            <a:ext cx="4083120" cy="6188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Ahora veremos que podemos instalar todos estos módulos con un único comando, nos posicionamos en el directorio ejercicio21 y ejecutamos:</a:t>
            </a:r>
            <a:endParaRPr b="0" lang="es-ES" sz="1200" spc="-1" strike="noStrike">
              <a:latin typeface="Arial"/>
            </a:endParaRPr>
          </a:p>
        </p:txBody>
      </p:sp>
      <p:sp>
        <p:nvSpPr>
          <p:cNvPr id="510" name="CustomShape 8"/>
          <p:cNvSpPr/>
          <p:nvPr/>
        </p:nvSpPr>
        <p:spPr>
          <a:xfrm>
            <a:off x="4350240" y="5765400"/>
            <a:ext cx="239400" cy="411120"/>
          </a:xfrm>
          <a:prstGeom prst="rightArrow">
            <a:avLst>
              <a:gd name="adj1" fmla="val 50000"/>
              <a:gd name="adj2" fmla="val 50000"/>
            </a:avLst>
          </a:prstGeom>
          <a:solidFill>
            <a:srgbClr val="000000"/>
          </a:solidFill>
          <a:ln w="12600">
            <a:solidFill>
              <a:srgbClr val="000000"/>
            </a:solidFill>
            <a:miter/>
          </a:ln>
        </p:spPr>
        <p:style>
          <a:lnRef idx="0"/>
          <a:fillRef idx="0"/>
          <a:effectRef idx="0"/>
          <a:fontRef idx="minor"/>
        </p:style>
      </p:sp>
      <p:sp>
        <p:nvSpPr>
          <p:cNvPr id="511" name="CustomShape 9"/>
          <p:cNvSpPr/>
          <p:nvPr/>
        </p:nvSpPr>
        <p:spPr>
          <a:xfrm rot="5400000">
            <a:off x="5054040" y="3097440"/>
            <a:ext cx="367200" cy="324720"/>
          </a:xfrm>
          <a:prstGeom prst="downArrow">
            <a:avLst>
              <a:gd name="adj1" fmla="val 50000"/>
              <a:gd name="adj2" fmla="val 50000"/>
            </a:avLst>
          </a:prstGeom>
          <a:solidFill>
            <a:srgbClr val="000000"/>
          </a:solidFill>
          <a:ln w="12600">
            <a:solidFill>
              <a:srgbClr val="000000"/>
            </a:solidFill>
            <a:miter/>
          </a:ln>
        </p:spPr>
        <p:style>
          <a:lnRef idx="0"/>
          <a:fillRef idx="0"/>
          <a:effectRef idx="0"/>
          <a:fontRef idx="minor"/>
        </p:style>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2"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513"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514" name="CustomShape 3"/>
          <p:cNvSpPr/>
          <p:nvPr/>
        </p:nvSpPr>
        <p:spPr>
          <a:xfrm>
            <a:off x="376560" y="279720"/>
            <a:ext cx="4732920" cy="6566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Cuando llamamos a 'npm install' sin ningún otro parámetro lo que hace es buscar el archivo 'package.json' y proceder a instalar todos los módulos especificados en la propiedad 'dependencies'.</a:t>
            </a:r>
            <a:endParaRPr b="0" lang="es-ES" sz="1200" spc="-1" strike="noStrike">
              <a:latin typeface="Arial"/>
            </a:endParaRPr>
          </a:p>
        </p:txBody>
      </p:sp>
      <p:sp>
        <p:nvSpPr>
          <p:cNvPr id="515" name="CustomShape 4"/>
          <p:cNvSpPr/>
          <p:nvPr/>
        </p:nvSpPr>
        <p:spPr>
          <a:xfrm>
            <a:off x="1084680" y="1222920"/>
            <a:ext cx="4930200" cy="5824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Ahora ya tenemos creado la carpeta 'node_modules' con las 7 carpetas que coinciden con las dependencias especificadas en el archivo json:</a:t>
            </a:r>
            <a:endParaRPr b="0" lang="es-ES" sz="1200" spc="-1" strike="noStrike">
              <a:latin typeface="Arial"/>
            </a:endParaRPr>
          </a:p>
        </p:txBody>
      </p:sp>
      <p:sp>
        <p:nvSpPr>
          <p:cNvPr id="516" name="CustomShape 5"/>
          <p:cNvSpPr/>
          <p:nvPr/>
        </p:nvSpPr>
        <p:spPr>
          <a:xfrm>
            <a:off x="6620400" y="348840"/>
            <a:ext cx="2949120" cy="1989720"/>
          </a:xfrm>
          <a:prstGeom prst="doubleWave">
            <a:avLst>
              <a:gd name="adj1" fmla="val 6250"/>
              <a:gd name="adj2" fmla="val 0"/>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body-parser</a:t>
            </a:r>
            <a:endParaRPr b="0" lang="es-ES" sz="1200" spc="-1" strike="noStrike">
              <a:latin typeface="Arial"/>
            </a:endParaRPr>
          </a:p>
          <a:p>
            <a:pPr algn="ctr">
              <a:lnSpc>
                <a:spcPct val="100000"/>
              </a:lnSpc>
            </a:pPr>
            <a:r>
              <a:rPr b="0" lang="es-ES" sz="1200" spc="-1" strike="noStrike">
                <a:solidFill>
                  <a:srgbClr val="000000"/>
                </a:solidFill>
                <a:latin typeface="Calibri"/>
              </a:rPr>
              <a:t>    </a:t>
            </a:r>
            <a:r>
              <a:rPr b="0" lang="es-ES" sz="1200" spc="-1" strike="noStrike">
                <a:solidFill>
                  <a:srgbClr val="000000"/>
                </a:solidFill>
                <a:latin typeface="Calibri"/>
              </a:rPr>
              <a:t>cookie-parser</a:t>
            </a:r>
            <a:endParaRPr b="0" lang="es-ES" sz="1200" spc="-1" strike="noStrike">
              <a:latin typeface="Arial"/>
            </a:endParaRPr>
          </a:p>
          <a:p>
            <a:pPr algn="ctr">
              <a:lnSpc>
                <a:spcPct val="100000"/>
              </a:lnSpc>
            </a:pPr>
            <a:r>
              <a:rPr b="0" lang="es-ES" sz="1200" spc="-1" strike="noStrike">
                <a:solidFill>
                  <a:srgbClr val="000000"/>
                </a:solidFill>
                <a:latin typeface="Calibri"/>
              </a:rPr>
              <a:t>    </a:t>
            </a:r>
            <a:r>
              <a:rPr b="0" lang="es-ES" sz="1200" spc="-1" strike="noStrike">
                <a:solidFill>
                  <a:srgbClr val="000000"/>
                </a:solidFill>
                <a:latin typeface="Calibri"/>
              </a:rPr>
              <a:t>debug</a:t>
            </a:r>
            <a:endParaRPr b="0" lang="es-ES" sz="1200" spc="-1" strike="noStrike">
              <a:latin typeface="Arial"/>
            </a:endParaRPr>
          </a:p>
          <a:p>
            <a:pPr algn="ctr">
              <a:lnSpc>
                <a:spcPct val="100000"/>
              </a:lnSpc>
            </a:pPr>
            <a:r>
              <a:rPr b="0" lang="es-ES" sz="1200" spc="-1" strike="noStrike">
                <a:solidFill>
                  <a:srgbClr val="000000"/>
                </a:solidFill>
                <a:latin typeface="Calibri"/>
              </a:rPr>
              <a:t>    </a:t>
            </a:r>
            <a:r>
              <a:rPr b="0" lang="es-ES" sz="1200" spc="-1" strike="noStrike">
                <a:solidFill>
                  <a:srgbClr val="000000"/>
                </a:solidFill>
                <a:latin typeface="Calibri"/>
              </a:rPr>
              <a:t>express</a:t>
            </a:r>
            <a:endParaRPr b="0" lang="es-ES" sz="1200" spc="-1" strike="noStrike">
              <a:latin typeface="Arial"/>
            </a:endParaRPr>
          </a:p>
          <a:p>
            <a:pPr algn="ctr">
              <a:lnSpc>
                <a:spcPct val="100000"/>
              </a:lnSpc>
            </a:pPr>
            <a:r>
              <a:rPr b="0" lang="es-ES" sz="1200" spc="-1" strike="noStrike">
                <a:solidFill>
                  <a:srgbClr val="000000"/>
                </a:solidFill>
                <a:latin typeface="Calibri"/>
              </a:rPr>
              <a:t>    </a:t>
            </a:r>
            <a:r>
              <a:rPr b="0" lang="es-ES" sz="1200" spc="-1" strike="noStrike">
                <a:solidFill>
                  <a:srgbClr val="000000"/>
                </a:solidFill>
                <a:latin typeface="Calibri"/>
              </a:rPr>
              <a:t>hbs</a:t>
            </a:r>
            <a:endParaRPr b="0" lang="es-ES" sz="1200" spc="-1" strike="noStrike">
              <a:latin typeface="Arial"/>
            </a:endParaRPr>
          </a:p>
          <a:p>
            <a:pPr algn="ctr">
              <a:lnSpc>
                <a:spcPct val="100000"/>
              </a:lnSpc>
            </a:pPr>
            <a:r>
              <a:rPr b="0" lang="es-ES" sz="1200" spc="-1" strike="noStrike">
                <a:solidFill>
                  <a:srgbClr val="000000"/>
                </a:solidFill>
                <a:latin typeface="Calibri"/>
              </a:rPr>
              <a:t>    </a:t>
            </a:r>
            <a:r>
              <a:rPr b="0" lang="es-ES" sz="1200" spc="-1" strike="noStrike">
                <a:solidFill>
                  <a:srgbClr val="000000"/>
                </a:solidFill>
                <a:latin typeface="Calibri"/>
              </a:rPr>
              <a:t>morgan</a:t>
            </a:r>
            <a:endParaRPr b="0" lang="es-ES" sz="1200" spc="-1" strike="noStrike">
              <a:latin typeface="Arial"/>
            </a:endParaRPr>
          </a:p>
          <a:p>
            <a:pPr algn="ctr">
              <a:lnSpc>
                <a:spcPct val="100000"/>
              </a:lnSpc>
            </a:pPr>
            <a:r>
              <a:rPr b="0" lang="es-ES" sz="1200" spc="-1" strike="noStrike">
                <a:solidFill>
                  <a:srgbClr val="000000"/>
                </a:solidFill>
                <a:latin typeface="Calibri"/>
              </a:rPr>
              <a:t>    </a:t>
            </a:r>
            <a:r>
              <a:rPr b="0" lang="es-ES" sz="1200" spc="-1" strike="noStrike">
                <a:solidFill>
                  <a:srgbClr val="000000"/>
                </a:solidFill>
                <a:latin typeface="Calibri"/>
              </a:rPr>
              <a:t>serve-favicon</a:t>
            </a:r>
            <a:endParaRPr b="0" lang="es-ES" sz="1200" spc="-1" strike="noStrike">
              <a:latin typeface="Arial"/>
            </a:endParaRPr>
          </a:p>
        </p:txBody>
      </p:sp>
      <p:sp>
        <p:nvSpPr>
          <p:cNvPr id="517" name="CustomShape 6"/>
          <p:cNvSpPr/>
          <p:nvPr/>
        </p:nvSpPr>
        <p:spPr>
          <a:xfrm>
            <a:off x="0" y="43920"/>
            <a:ext cx="184320" cy="369000"/>
          </a:xfrm>
          <a:prstGeom prst="rect">
            <a:avLst/>
          </a:prstGeom>
          <a:noFill/>
          <a:ln>
            <a:noFill/>
          </a:ln>
        </p:spPr>
        <p:style>
          <a:lnRef idx="0"/>
          <a:fillRef idx="0"/>
          <a:effectRef idx="0"/>
          <a:fontRef idx="minor"/>
        </p:style>
      </p:sp>
      <p:sp>
        <p:nvSpPr>
          <p:cNvPr id="518" name="CustomShape 7"/>
          <p:cNvSpPr/>
          <p:nvPr/>
        </p:nvSpPr>
        <p:spPr>
          <a:xfrm>
            <a:off x="775440" y="2226600"/>
            <a:ext cx="3935160" cy="5194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Podemos ejecutar nuestra aplicación mínima creada con el 'express-generador':</a:t>
            </a:r>
            <a:endParaRPr b="0" lang="es-ES" sz="1200" spc="-1" strike="noStrike">
              <a:latin typeface="Arial"/>
            </a:endParaRPr>
          </a:p>
        </p:txBody>
      </p:sp>
      <p:sp>
        <p:nvSpPr>
          <p:cNvPr id="519" name="CustomShape 8"/>
          <p:cNvSpPr/>
          <p:nvPr/>
        </p:nvSpPr>
        <p:spPr>
          <a:xfrm>
            <a:off x="551160" y="3430800"/>
            <a:ext cx="3679560" cy="4734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Podemos utilizar una de estas dos alternativas</a:t>
            </a:r>
            <a:endParaRPr b="0" lang="es-ES" sz="1200" spc="-1" strike="noStrike">
              <a:latin typeface="Arial"/>
            </a:endParaRPr>
          </a:p>
        </p:txBody>
      </p:sp>
      <p:sp>
        <p:nvSpPr>
          <p:cNvPr id="520" name="CustomShape 9"/>
          <p:cNvSpPr/>
          <p:nvPr/>
        </p:nvSpPr>
        <p:spPr>
          <a:xfrm rot="2435400">
            <a:off x="4240440" y="3883320"/>
            <a:ext cx="618120" cy="239040"/>
          </a:xfrm>
          <a:prstGeom prst="rightArrow">
            <a:avLst>
              <a:gd name="adj1" fmla="val 50000"/>
              <a:gd name="adj2" fmla="val 50000"/>
            </a:avLst>
          </a:prstGeom>
          <a:solidFill>
            <a:srgbClr val="000000"/>
          </a:solidFill>
          <a:ln w="12600">
            <a:solidFill>
              <a:srgbClr val="000000"/>
            </a:solidFill>
            <a:miter/>
          </a:ln>
        </p:spPr>
        <p:style>
          <a:lnRef idx="0"/>
          <a:fillRef idx="0"/>
          <a:effectRef idx="0"/>
          <a:fontRef idx="minor"/>
        </p:style>
      </p:sp>
      <p:sp>
        <p:nvSpPr>
          <p:cNvPr id="521" name="CustomShape 10"/>
          <p:cNvSpPr/>
          <p:nvPr/>
        </p:nvSpPr>
        <p:spPr>
          <a:xfrm rot="19834800">
            <a:off x="4298400" y="3284280"/>
            <a:ext cx="618120" cy="239040"/>
          </a:xfrm>
          <a:prstGeom prst="rightArrow">
            <a:avLst>
              <a:gd name="adj1" fmla="val 50000"/>
              <a:gd name="adj2" fmla="val 50000"/>
            </a:avLst>
          </a:prstGeom>
          <a:solidFill>
            <a:srgbClr val="000000"/>
          </a:solidFill>
          <a:ln w="12600">
            <a:solidFill>
              <a:srgbClr val="000000"/>
            </a:solidFill>
            <a:miter/>
          </a:ln>
        </p:spPr>
        <p:style>
          <a:lnRef idx="0"/>
          <a:fillRef idx="0"/>
          <a:effectRef idx="0"/>
          <a:fontRef idx="minor"/>
        </p:style>
      </p:sp>
      <p:sp>
        <p:nvSpPr>
          <p:cNvPr id="522" name="CustomShape 11"/>
          <p:cNvSpPr/>
          <p:nvPr/>
        </p:nvSpPr>
        <p:spPr>
          <a:xfrm>
            <a:off x="577080" y="5172480"/>
            <a:ext cx="3666240" cy="7995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Tener en cuenta que el generador define como puerto el valor 3000 y no el 8888 que utilizamos en ejemplos anteriores.</a:t>
            </a:r>
            <a:endParaRPr b="0" lang="es-ES" sz="1200" spc="-1" strike="noStrike">
              <a:latin typeface="Arial"/>
            </a:endParaRPr>
          </a:p>
        </p:txBody>
      </p:sp>
      <p:pic>
        <p:nvPicPr>
          <p:cNvPr id="523" name="Picture 3" descr=""/>
          <p:cNvPicPr/>
          <p:nvPr/>
        </p:nvPicPr>
        <p:blipFill>
          <a:blip r:embed="rId1"/>
          <a:stretch/>
        </p:blipFill>
        <p:spPr>
          <a:xfrm>
            <a:off x="4984200" y="4919040"/>
            <a:ext cx="5466960" cy="1739520"/>
          </a:xfrm>
          <a:prstGeom prst="rect">
            <a:avLst/>
          </a:prstGeom>
          <a:ln>
            <a:noFill/>
          </a:ln>
          <a:effectLst>
            <a:outerShdw dist="139498" dir="2700000">
              <a:srgbClr val="333333">
                <a:alpha val="65000"/>
              </a:srgbClr>
            </a:outerShdw>
          </a:effectLst>
        </p:spPr>
      </p:pic>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4"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525"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526" name="CustomShape 3"/>
          <p:cNvSpPr/>
          <p:nvPr/>
        </p:nvSpPr>
        <p:spPr>
          <a:xfrm>
            <a:off x="421200" y="365040"/>
            <a:ext cx="8471160" cy="45036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20 - Framework Express - Rutas de acceso y plantilla HTML</a:t>
            </a:r>
            <a:endParaRPr b="0" lang="es-ES" sz="1800" spc="-1" strike="noStrike">
              <a:latin typeface="Arial"/>
            </a:endParaRPr>
          </a:p>
        </p:txBody>
      </p:sp>
      <p:sp>
        <p:nvSpPr>
          <p:cNvPr id="527" name="CustomShape 4"/>
          <p:cNvSpPr/>
          <p:nvPr/>
        </p:nvSpPr>
        <p:spPr>
          <a:xfrm>
            <a:off x="2877840" y="1658160"/>
            <a:ext cx="5342760" cy="10663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Uno de los objetivos fundamentales de utilizar un framework es ordenar nuestro código en proyectos de mediano o gran tamaño.</a:t>
            </a:r>
            <a:endParaRPr b="0" lang="es-ES" sz="1200" spc="-1" strike="noStrike">
              <a:latin typeface="Arial"/>
            </a:endParaRPr>
          </a:p>
        </p:txBody>
      </p:sp>
      <p:sp>
        <p:nvSpPr>
          <p:cNvPr id="528" name="CustomShape 5"/>
          <p:cNvSpPr/>
          <p:nvPr/>
        </p:nvSpPr>
        <p:spPr>
          <a:xfrm>
            <a:off x="2931480" y="3246120"/>
            <a:ext cx="5235120" cy="5374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Vamos a ver como Express define y captura las peticiones del cliente (rutas).</a:t>
            </a:r>
            <a:endParaRPr b="0" lang="es-ES" sz="1200" spc="-1" strike="noStrike">
              <a:latin typeface="Arial"/>
            </a:endParaRPr>
          </a:p>
        </p:txBody>
      </p:sp>
      <p:sp>
        <p:nvSpPr>
          <p:cNvPr id="529" name="CustomShape 6"/>
          <p:cNvSpPr/>
          <p:nvPr/>
        </p:nvSpPr>
        <p:spPr>
          <a:xfrm>
            <a:off x="2877840" y="4352400"/>
            <a:ext cx="5342760" cy="9050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Veremos como generamos las páginas de forma dinámica separando el código HTML (vista) y la lógica de la aplicación.</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0"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531"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532" name="CustomShape 3"/>
          <p:cNvSpPr/>
          <p:nvPr/>
        </p:nvSpPr>
        <p:spPr>
          <a:xfrm>
            <a:off x="224280" y="348480"/>
            <a:ext cx="1649160" cy="38520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Problema</a:t>
            </a:r>
            <a:endParaRPr b="0" lang="es-ES" sz="1800" spc="-1" strike="noStrike">
              <a:latin typeface="Arial"/>
            </a:endParaRPr>
          </a:p>
        </p:txBody>
      </p:sp>
      <p:sp>
        <p:nvSpPr>
          <p:cNvPr id="533" name="CustomShape 4"/>
          <p:cNvSpPr/>
          <p:nvPr/>
        </p:nvSpPr>
        <p:spPr>
          <a:xfrm>
            <a:off x="2994120" y="268200"/>
            <a:ext cx="5414400" cy="7372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Desarrollaremos una aplicación de una sola página que nos muestra un listado de 3 artículos y los días que hay descuentos (en este ejemplo los datos no los extraemos de una base de datos para facilitar la comprensión de el manejo de ruta y plantillas HTML)</a:t>
            </a:r>
            <a:endParaRPr b="0" lang="es-ES" sz="1200" spc="-1" strike="noStrike">
              <a:latin typeface="Arial"/>
            </a:endParaRPr>
          </a:p>
        </p:txBody>
      </p:sp>
      <p:sp>
        <p:nvSpPr>
          <p:cNvPr id="534" name="CustomShape 5"/>
          <p:cNvSpPr/>
          <p:nvPr/>
        </p:nvSpPr>
        <p:spPr>
          <a:xfrm>
            <a:off x="528840" y="1332720"/>
            <a:ext cx="1344240" cy="621720"/>
          </a:xfrm>
          <a:prstGeom prst="doubleWave">
            <a:avLst>
              <a:gd name="adj1" fmla="val 6250"/>
              <a:gd name="adj2" fmla="val 0"/>
            </a:avLst>
          </a:prstGeom>
          <a:solidFill>
            <a:srgbClr val="000000"/>
          </a:solidFill>
          <a:ln w="12600">
            <a:solidFill>
              <a:srgbClr val="000000"/>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Paso 1</a:t>
            </a:r>
            <a:endParaRPr b="0" lang="es-ES" sz="1800" spc="-1" strike="noStrike">
              <a:latin typeface="Arial"/>
            </a:endParaRPr>
          </a:p>
        </p:txBody>
      </p:sp>
      <p:sp>
        <p:nvSpPr>
          <p:cNvPr id="535" name="CustomShape 6"/>
          <p:cNvSpPr/>
          <p:nvPr/>
        </p:nvSpPr>
        <p:spPr>
          <a:xfrm>
            <a:off x="2554920" y="1578600"/>
            <a:ext cx="5297760" cy="8690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En el concepto anterior ya instalamos el 'express-generator' por lo que nos posicionamos en el directorio 'c:\ejerciciosnodejs' (o el directorio donde esta almacenando todos sus proyectos) y procederemos a crear nuestra aplicación Node.js utilizando Express y su generador de código:</a:t>
            </a:r>
            <a:endParaRPr b="0" lang="es-ES" sz="1200" spc="-1" strike="noStrike">
              <a:latin typeface="Arial"/>
            </a:endParaRPr>
          </a:p>
        </p:txBody>
      </p:sp>
      <p:sp>
        <p:nvSpPr>
          <p:cNvPr id="536" name="CustomShape 7"/>
          <p:cNvSpPr/>
          <p:nvPr/>
        </p:nvSpPr>
        <p:spPr>
          <a:xfrm>
            <a:off x="2608560" y="4002840"/>
            <a:ext cx="5190120" cy="6721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Estamos llamando al programa 'express' y le pasamos dos parámetros, el primero indica el nombre de nuestro proyecto y el segundo el sistema de plantillas que utilizaremos para generar nuestras páginas dinámicas (</a:t>
            </a:r>
            <a:r>
              <a:rPr b="1" lang="es-ES" sz="1200" spc="-1" strike="noStrike">
                <a:solidFill>
                  <a:srgbClr val="ffffff"/>
                </a:solidFill>
                <a:latin typeface="Calibri"/>
              </a:rPr>
              <a:t>h</a:t>
            </a:r>
            <a:r>
              <a:rPr b="0" lang="es-ES" sz="1200" spc="-1" strike="noStrike">
                <a:solidFill>
                  <a:srgbClr val="ffffff"/>
                </a:solidFill>
                <a:latin typeface="Calibri"/>
              </a:rPr>
              <a:t>andle</a:t>
            </a:r>
            <a:r>
              <a:rPr b="1" lang="es-ES" sz="1200" spc="-1" strike="noStrike">
                <a:solidFill>
                  <a:srgbClr val="ffffff"/>
                </a:solidFill>
                <a:latin typeface="Calibri"/>
              </a:rPr>
              <a:t>b</a:t>
            </a:r>
            <a:r>
              <a:rPr b="0" lang="es-ES" sz="1200" spc="-1" strike="noStrike">
                <a:solidFill>
                  <a:srgbClr val="ffffff"/>
                </a:solidFill>
                <a:latin typeface="Calibri"/>
              </a:rPr>
              <a:t>ar</a:t>
            </a:r>
            <a:r>
              <a:rPr b="1" lang="es-ES" sz="1200" spc="-1" strike="noStrike">
                <a:solidFill>
                  <a:srgbClr val="ffffff"/>
                </a:solidFill>
                <a:latin typeface="Calibri"/>
              </a:rPr>
              <a:t>s</a:t>
            </a:r>
            <a:r>
              <a:rPr b="0" lang="es-ES" sz="1200" spc="-1" strike="noStrike">
                <a:solidFill>
                  <a:srgbClr val="ffffff"/>
                </a:solidFill>
                <a:latin typeface="Calibri"/>
              </a:rPr>
              <a:t>)</a:t>
            </a:r>
            <a:endParaRPr b="0" lang="es-ES" sz="1200" spc="-1" strike="noStrike">
              <a:latin typeface="Arial"/>
            </a:endParaRPr>
          </a:p>
        </p:txBody>
      </p:sp>
      <p:sp>
        <p:nvSpPr>
          <p:cNvPr id="537" name="CustomShape 8"/>
          <p:cNvSpPr/>
          <p:nvPr/>
        </p:nvSpPr>
        <p:spPr>
          <a:xfrm>
            <a:off x="2232360" y="4822920"/>
            <a:ext cx="4706280" cy="5104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Instalamos todas las dependencias de módulos:</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8"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539"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540" name="CustomShape 3"/>
          <p:cNvSpPr/>
          <p:nvPr/>
        </p:nvSpPr>
        <p:spPr>
          <a:xfrm>
            <a:off x="484200" y="295920"/>
            <a:ext cx="4885560" cy="6541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Recordemos que hasta ahora hemos creado un esqueleto funcional de una aplicación Node.js utilizando el framework Express y lo podemos ejecutar:</a:t>
            </a:r>
            <a:endParaRPr b="0" lang="es-ES" sz="1200" spc="-1" strike="noStrike">
              <a:latin typeface="Arial"/>
            </a:endParaRPr>
          </a:p>
        </p:txBody>
      </p:sp>
      <p:sp>
        <p:nvSpPr>
          <p:cNvPr id="541" name="CustomShape 4"/>
          <p:cNvSpPr/>
          <p:nvPr/>
        </p:nvSpPr>
        <p:spPr>
          <a:xfrm>
            <a:off x="2026080" y="1183320"/>
            <a:ext cx="3935160" cy="5068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Podemos ejecutar nuestra aplicación mínima creada con el 'express-generador':</a:t>
            </a:r>
            <a:endParaRPr b="0" lang="es-ES" sz="1200" spc="-1" strike="noStrike">
              <a:latin typeface="Arial"/>
            </a:endParaRPr>
          </a:p>
        </p:txBody>
      </p:sp>
      <p:pic>
        <p:nvPicPr>
          <p:cNvPr id="542" name="Picture 2" descr=""/>
          <p:cNvPicPr/>
          <p:nvPr/>
        </p:nvPicPr>
        <p:blipFill>
          <a:blip r:embed="rId1"/>
          <a:stretch/>
        </p:blipFill>
        <p:spPr>
          <a:xfrm>
            <a:off x="2423520" y="3010680"/>
            <a:ext cx="5466960" cy="3409560"/>
          </a:xfrm>
          <a:prstGeom prst="rect">
            <a:avLst/>
          </a:prstGeom>
          <a:ln>
            <a:noFill/>
          </a:ln>
          <a:effectLst>
            <a:outerShdw dist="139498" dir="2700000">
              <a:srgbClr val="333333">
                <a:alpha val="65000"/>
              </a:srgbClr>
            </a:outerShdw>
          </a:effectLst>
        </p:spPr>
      </p:pic>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544"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545" name="CustomShape 3"/>
          <p:cNvSpPr/>
          <p:nvPr/>
        </p:nvSpPr>
        <p:spPr>
          <a:xfrm>
            <a:off x="334080" y="320760"/>
            <a:ext cx="1010520" cy="573480"/>
          </a:xfrm>
          <a:prstGeom prst="doubleWave">
            <a:avLst>
              <a:gd name="adj1" fmla="val 6250"/>
              <a:gd name="adj2" fmla="val 0"/>
            </a:avLst>
          </a:prstGeom>
          <a:solidFill>
            <a:srgbClr val="000000"/>
          </a:solidFill>
          <a:ln w="12600">
            <a:solidFill>
              <a:srgbClr val="000000"/>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Paso 2</a:t>
            </a:r>
            <a:endParaRPr b="0" lang="es-ES" sz="1800" spc="-1" strike="noStrike">
              <a:latin typeface="Arial"/>
            </a:endParaRPr>
          </a:p>
        </p:txBody>
      </p:sp>
      <p:sp>
        <p:nvSpPr>
          <p:cNvPr id="546" name="CustomShape 4"/>
          <p:cNvSpPr/>
          <p:nvPr/>
        </p:nvSpPr>
        <p:spPr>
          <a:xfrm>
            <a:off x="216360" y="1176120"/>
            <a:ext cx="5531040" cy="7639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Veamos donde se encuentra el código cuando desde el navegador solicitamos la raíz del sitio:</a:t>
            </a:r>
            <a:endParaRPr b="0" lang="es-ES" sz="1200" spc="-1" strike="noStrike">
              <a:latin typeface="Arial"/>
            </a:endParaRPr>
          </a:p>
        </p:txBody>
      </p:sp>
      <p:sp>
        <p:nvSpPr>
          <p:cNvPr id="547" name="CustomShape 5"/>
          <p:cNvSpPr/>
          <p:nvPr/>
        </p:nvSpPr>
        <p:spPr>
          <a:xfrm>
            <a:off x="180360" y="2847960"/>
            <a:ext cx="5692320" cy="6541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Si abrimos el archivo app.js que creó el generador podemos encontrar una línea que especifica que archivo procesará la petición HTTP de la raíz del sitio:</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8"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549"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550" name="CustomShape 3"/>
          <p:cNvSpPr/>
          <p:nvPr/>
        </p:nvSpPr>
        <p:spPr>
          <a:xfrm>
            <a:off x="284760" y="235800"/>
            <a:ext cx="808560" cy="654120"/>
          </a:xfrm>
          <a:prstGeom prst="doubleWave">
            <a:avLst>
              <a:gd name="adj1" fmla="val 6250"/>
              <a:gd name="adj2" fmla="val 0"/>
            </a:avLst>
          </a:prstGeom>
          <a:solidFill>
            <a:srgbClr val="000000"/>
          </a:solidFill>
          <a:ln w="12600">
            <a:solidFill>
              <a:srgbClr val="000000"/>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Paso 3</a:t>
            </a:r>
            <a:endParaRPr b="0" lang="es-ES" sz="1800" spc="-1" strike="noStrike">
              <a:latin typeface="Arial"/>
            </a:endParaRPr>
          </a:p>
        </p:txBody>
      </p:sp>
      <p:sp>
        <p:nvSpPr>
          <p:cNvPr id="551" name="CustomShape 4"/>
          <p:cNvSpPr/>
          <p:nvPr/>
        </p:nvSpPr>
        <p:spPr>
          <a:xfrm>
            <a:off x="574920" y="1801800"/>
            <a:ext cx="4213080" cy="6897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Ahora si procedemos a la apertura del archivo index.js que se encuentra en la carpeta routes:</a:t>
            </a:r>
            <a:endParaRPr b="0" lang="es-ES" sz="1200" spc="-1" strike="noStrike">
              <a:latin typeface="Arial"/>
            </a:endParaRPr>
          </a:p>
        </p:txBody>
      </p:sp>
      <p:sp>
        <p:nvSpPr>
          <p:cNvPr id="552" name="CustomShape 5"/>
          <p:cNvSpPr/>
          <p:nvPr/>
        </p:nvSpPr>
        <p:spPr>
          <a:xfrm>
            <a:off x="6095880" y="1153440"/>
            <a:ext cx="4222080" cy="6955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Este archivo lo modificaremos para responder a nuestro problema que era "listar 3 artículos y los días que hay descuentos":</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3"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554"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555" name="CustomShape 3"/>
          <p:cNvSpPr/>
          <p:nvPr/>
        </p:nvSpPr>
        <p:spPr>
          <a:xfrm>
            <a:off x="241920" y="212040"/>
            <a:ext cx="878040" cy="815400"/>
          </a:xfrm>
          <a:prstGeom prst="doubleWave">
            <a:avLst>
              <a:gd name="adj1" fmla="val 6250"/>
              <a:gd name="adj2" fmla="val 0"/>
            </a:avLst>
          </a:prstGeom>
          <a:solidFill>
            <a:srgbClr val="000000"/>
          </a:solidFill>
          <a:ln w="12600">
            <a:solidFill>
              <a:srgbClr val="000000"/>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Paso 4</a:t>
            </a:r>
            <a:endParaRPr b="0" lang="es-ES" sz="1800" spc="-1" strike="noStrike">
              <a:latin typeface="Arial"/>
            </a:endParaRPr>
          </a:p>
        </p:txBody>
      </p:sp>
      <p:sp>
        <p:nvSpPr>
          <p:cNvPr id="556" name="CustomShape 4"/>
          <p:cNvSpPr/>
          <p:nvPr/>
        </p:nvSpPr>
        <p:spPr>
          <a:xfrm>
            <a:off x="1732680" y="392400"/>
            <a:ext cx="2997000" cy="8114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Ahora tenemos que modificar el archivo index.hbs que se encuentra en la carpeta "views" y su contenido por defecto es:</a:t>
            </a:r>
            <a:endParaRPr b="0" lang="es-ES" sz="1200" spc="-1" strike="noStrike">
              <a:latin typeface="Arial"/>
            </a:endParaRPr>
          </a:p>
        </p:txBody>
      </p:sp>
      <p:sp>
        <p:nvSpPr>
          <p:cNvPr id="557" name="CustomShape 5"/>
          <p:cNvSpPr/>
          <p:nvPr/>
        </p:nvSpPr>
        <p:spPr>
          <a:xfrm>
            <a:off x="5624280" y="284040"/>
            <a:ext cx="4356360" cy="10846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nSpc>
                <a:spcPct val="100000"/>
              </a:lnSpc>
            </a:pPr>
            <a:r>
              <a:rPr b="0" lang="es-ES" sz="1200" spc="-1" strike="noStrike">
                <a:solidFill>
                  <a:srgbClr val="ffffff"/>
                </a:solidFill>
                <a:latin typeface="Calibri"/>
              </a:rPr>
              <a:t>Recordemos que el generador de Express pasaba un objeto literal que tenía una propiedad llamada "title".</a:t>
            </a:r>
            <a:endParaRPr b="0" lang="es-ES" sz="1200" spc="-1" strike="noStrike">
              <a:latin typeface="Arial"/>
            </a:endParaRPr>
          </a:p>
          <a:p>
            <a:pPr>
              <a:lnSpc>
                <a:spcPct val="100000"/>
              </a:lnSpc>
            </a:pPr>
            <a:r>
              <a:rPr b="0" lang="es-ES" sz="1200" spc="-1" strike="noStrike">
                <a:solidFill>
                  <a:srgbClr val="ffffff"/>
                </a:solidFill>
                <a:latin typeface="Calibri"/>
              </a:rPr>
              <a:t>Borramos estas líneas y procedemos a generar una página HTML rescatando la información que tiene el objeto literal 'datos':</a:t>
            </a:r>
            <a:endParaRPr b="0" lang="es-ES" sz="1200" spc="-1" strike="noStrike">
              <a:latin typeface="Arial"/>
            </a:endParaRPr>
          </a:p>
          <a:p>
            <a:pPr algn="ctr">
              <a:lnSpc>
                <a:spcPct val="100000"/>
              </a:lnSpc>
            </a:pPr>
            <a:endParaRPr b="0" lang="es-ES" sz="1200" spc="-1" strike="noStrike">
              <a:latin typeface="Arial"/>
            </a:endParaRPr>
          </a:p>
        </p:txBody>
      </p:sp>
      <p:sp>
        <p:nvSpPr>
          <p:cNvPr id="558" name="CustomShape 6"/>
          <p:cNvSpPr/>
          <p:nvPr/>
        </p:nvSpPr>
        <p:spPr>
          <a:xfrm>
            <a:off x="502200" y="2373480"/>
            <a:ext cx="3280680" cy="8971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El sistema de plantilla que utilizamos se llama Handlebars y nos permite incrustar las propiedades del objeto que le pasamos al método render.</a:t>
            </a:r>
            <a:endParaRPr b="0" lang="es-ES" sz="1200" spc="-1" strike="noStrike">
              <a:latin typeface="Arial"/>
            </a:endParaRPr>
          </a:p>
        </p:txBody>
      </p:sp>
      <p:sp>
        <p:nvSpPr>
          <p:cNvPr id="559" name="CustomShape 7"/>
          <p:cNvSpPr/>
          <p:nvPr/>
        </p:nvSpPr>
        <p:spPr>
          <a:xfrm>
            <a:off x="349560" y="3405960"/>
            <a:ext cx="3908160" cy="8013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Como vemos utilizamos dos llaves de apertura y cerrado para los lugares donde queremos remplazar en forma dinámica datos que le pasamos desde nuestro programa en Node.js.</a:t>
            </a:r>
            <a:endParaRPr b="0" lang="es-ES" sz="1200" spc="-1" strike="noStrike">
              <a:latin typeface="Arial"/>
            </a:endParaRPr>
          </a:p>
        </p:txBody>
      </p:sp>
      <p:sp>
        <p:nvSpPr>
          <p:cNvPr id="560" name="CustomShape 8"/>
          <p:cNvSpPr/>
          <p:nvPr/>
        </p:nvSpPr>
        <p:spPr>
          <a:xfrm>
            <a:off x="2608560" y="4623840"/>
            <a:ext cx="3459960" cy="3852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También existen estructuras repetitivas para recorrer vectores:</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1"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562"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563" name="CustomShape 3"/>
          <p:cNvSpPr/>
          <p:nvPr/>
        </p:nvSpPr>
        <p:spPr>
          <a:xfrm>
            <a:off x="609480" y="365040"/>
            <a:ext cx="3827520" cy="6026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Podemos consultar la sintaxis de este lenguaje en: </a:t>
            </a:r>
            <a:r>
              <a:rPr b="0" lang="es-ES" sz="1200" spc="-1" strike="noStrike" u="sng">
                <a:solidFill>
                  <a:srgbClr val="0563c1"/>
                </a:solidFill>
                <a:uFillTx/>
                <a:latin typeface="Calibri"/>
                <a:hlinkClick r:id="rId1"/>
              </a:rPr>
              <a:t>handlebarsjs</a:t>
            </a:r>
            <a:r>
              <a:rPr b="0" lang="es-ES" sz="1200" spc="-1" strike="noStrike">
                <a:solidFill>
                  <a:srgbClr val="ffffff"/>
                </a:solidFill>
                <a:latin typeface="Calibri"/>
              </a:rPr>
              <a:t>.</a:t>
            </a:r>
            <a:endParaRPr b="0" lang="es-ES" sz="1200" spc="-1" strike="noStrike">
              <a:latin typeface="Arial"/>
            </a:endParaRPr>
          </a:p>
        </p:txBody>
      </p:sp>
      <p:sp>
        <p:nvSpPr>
          <p:cNvPr id="564" name="CustomShape 4"/>
          <p:cNvSpPr/>
          <p:nvPr/>
        </p:nvSpPr>
        <p:spPr>
          <a:xfrm>
            <a:off x="519840" y="1299960"/>
            <a:ext cx="5091480" cy="9410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Otra cosa que podemos haber notado que no tenemos la cabecera de la página HTML, esta se encuentra en un archivo llamado "layout.hbs" que también se encuentra en la carpeta views y su contenido inicial es:</a:t>
            </a:r>
            <a:endParaRPr b="0" lang="es-ES" sz="1200" spc="-1" strike="noStrike">
              <a:latin typeface="Arial"/>
            </a:endParaRPr>
          </a:p>
        </p:txBody>
      </p:sp>
      <p:sp>
        <p:nvSpPr>
          <p:cNvPr id="565" name="CustomShape 5"/>
          <p:cNvSpPr/>
          <p:nvPr/>
        </p:nvSpPr>
        <p:spPr>
          <a:xfrm>
            <a:off x="519840" y="2581920"/>
            <a:ext cx="4338720" cy="7617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Donde aparece entre triple llaves body será remplazado por el contenido del archivo index.hbs ya procesado. Luego podemos cambiar el elemento title por el atributo titulo del objeto que pasamos desde la aplicación Node.js:</a:t>
            </a:r>
            <a:endParaRPr b="0" lang="es-ES" sz="1200" spc="-1" strike="noStrike">
              <a:latin typeface="Arial"/>
            </a:endParaRPr>
          </a:p>
        </p:txBody>
      </p:sp>
      <p:pic>
        <p:nvPicPr>
          <p:cNvPr id="566" name="Picture 2" descr=""/>
          <p:cNvPicPr/>
          <p:nvPr/>
        </p:nvPicPr>
        <p:blipFill>
          <a:blip r:embed="rId2"/>
          <a:stretch/>
        </p:blipFill>
        <p:spPr>
          <a:xfrm>
            <a:off x="261720" y="3624120"/>
            <a:ext cx="4855320" cy="2552400"/>
          </a:xfrm>
          <a:prstGeom prst="rect">
            <a:avLst/>
          </a:prstGeom>
          <a:ln>
            <a:noFill/>
          </a:ln>
          <a:effectLst>
            <a:outerShdw dist="139498" dir="2700000">
              <a:srgbClr val="333333">
                <a:alpha val="65000"/>
              </a:srgbClr>
            </a:outerShdw>
          </a:effectLst>
        </p:spPr>
      </p:pic>
      <p:pic>
        <p:nvPicPr>
          <p:cNvPr id="567" name="Picture 4" descr=""/>
          <p:cNvPicPr/>
          <p:nvPr/>
        </p:nvPicPr>
        <p:blipFill>
          <a:blip r:embed="rId3"/>
          <a:stretch/>
        </p:blipFill>
        <p:spPr>
          <a:xfrm>
            <a:off x="5353560" y="2962800"/>
            <a:ext cx="6495840" cy="3280680"/>
          </a:xfrm>
          <a:prstGeom prst="rect">
            <a:avLst/>
          </a:prstGeom>
          <a:ln>
            <a:noFill/>
          </a:ln>
          <a:effectLst>
            <a:outerShdw dist="139498" dir="2700000">
              <a:srgbClr val="333333">
                <a:alpha val="65000"/>
              </a:srgbClr>
            </a:outerShdw>
          </a:effectLst>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CustomShape 1"/>
          <p:cNvSpPr/>
          <p:nvPr/>
        </p:nvSpPr>
        <p:spPr>
          <a:xfrm>
            <a:off x="376560" y="159840"/>
            <a:ext cx="4311720" cy="40320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Módulo de un único archivo</a:t>
            </a:r>
            <a:endParaRPr b="0" lang="es-ES" sz="1800" spc="-1" strike="noStrike">
              <a:latin typeface="Arial"/>
            </a:endParaRPr>
          </a:p>
        </p:txBody>
      </p:sp>
      <p:sp>
        <p:nvSpPr>
          <p:cNvPr id="121" name="CustomShape 2"/>
          <p:cNvSpPr/>
          <p:nvPr/>
        </p:nvSpPr>
        <p:spPr>
          <a:xfrm>
            <a:off x="5513400" y="282600"/>
            <a:ext cx="4329720" cy="7707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Vamos a crear un programa muy sencillo que nos permita sumar, restar y dividir números y mostrarlos por la consola. Las funcionalidades las dispondremos en un módulo de archivo y veremos como la consumimos en nuestro programa principal.</a:t>
            </a:r>
            <a:endParaRPr b="0" lang="es-ES" sz="1200" spc="-1" strike="noStrike">
              <a:latin typeface="Arial"/>
            </a:endParaRPr>
          </a:p>
        </p:txBody>
      </p:sp>
      <p:sp>
        <p:nvSpPr>
          <p:cNvPr id="122" name="CustomShape 3"/>
          <p:cNvSpPr/>
          <p:nvPr/>
        </p:nvSpPr>
        <p:spPr>
          <a:xfrm>
            <a:off x="3133080" y="1276560"/>
            <a:ext cx="4912200" cy="3762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Primero creemos nuestro módulo llamado matematica.js con el siguiente código:</a:t>
            </a:r>
            <a:endParaRPr b="0" lang="es-ES" sz="1200" spc="-1" strike="noStrike">
              <a:latin typeface="Arial"/>
            </a:endParaRPr>
          </a:p>
        </p:txBody>
      </p:sp>
      <p:sp>
        <p:nvSpPr>
          <p:cNvPr id="123" name="CustomShape 4"/>
          <p:cNvSpPr/>
          <p:nvPr/>
        </p:nvSpPr>
        <p:spPr>
          <a:xfrm>
            <a:off x="7772400" y="2474280"/>
            <a:ext cx="3657240" cy="1317600"/>
          </a:xfrm>
          <a:prstGeom prst="doubleWave">
            <a:avLst>
              <a:gd name="adj1" fmla="val 6250"/>
              <a:gd name="adj2" fmla="val 0"/>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En este archivo podemos definir variables, funciones, objetos etc. y los que necesitamos que sean accedidos desde otro archivo los exportamos agregándolos al objeto exports:</a:t>
            </a:r>
            <a:endParaRPr b="0" lang="es-ES" sz="1200" spc="-1" strike="noStrike">
              <a:latin typeface="Arial"/>
            </a:endParaRPr>
          </a:p>
        </p:txBody>
      </p:sp>
      <p:sp>
        <p:nvSpPr>
          <p:cNvPr id="124" name="CustomShape 5"/>
          <p:cNvSpPr/>
          <p:nvPr/>
        </p:nvSpPr>
        <p:spPr>
          <a:xfrm>
            <a:off x="7868880" y="5360760"/>
            <a:ext cx="3220200" cy="847440"/>
          </a:xfrm>
          <a:prstGeom prst="doubleWave">
            <a:avLst>
              <a:gd name="adj1" fmla="val 6250"/>
              <a:gd name="adj2" fmla="val 0"/>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Aquello que no necesitemos llamarlo desde otra archivo como en este ejemplo pasa con la función mostrarErrorDivision simplemente no la agregamos al objeto exports.</a:t>
            </a:r>
            <a:endParaRPr b="0" lang="es-ES" sz="1200" spc="-1" strike="noStrike">
              <a:latin typeface="Arial"/>
            </a:endParaRPr>
          </a:p>
        </p:txBody>
      </p:sp>
      <p:sp>
        <p:nvSpPr>
          <p:cNvPr id="125" name="CustomShape 6"/>
          <p:cNvSpPr/>
          <p:nvPr/>
        </p:nvSpPr>
        <p:spPr>
          <a:xfrm>
            <a:off x="6134040" y="1825560"/>
            <a:ext cx="2747160" cy="465840"/>
          </a:xfrm>
          <a:prstGeom prst="flowChartDecision">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matematica.js</a:t>
            </a:r>
            <a:endParaRPr b="0" lang="es-ES" sz="1200" spc="-1" strike="noStrike">
              <a:latin typeface="Arial"/>
            </a:endParaRPr>
          </a:p>
        </p:txBody>
      </p:sp>
      <p:sp>
        <p:nvSpPr>
          <p:cNvPr id="126" name="CustomShape 7"/>
          <p:cNvSpPr/>
          <p:nvPr/>
        </p:nvSpPr>
        <p:spPr>
          <a:xfrm>
            <a:off x="268920" y="1828080"/>
            <a:ext cx="3276720" cy="9140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Codifiquemos ahora nuestra aplicación principal que la llamaremos ejercicio2.js y también la guardamos en la misma carpeta donde tenemos el archivo matematica.js:</a:t>
            </a:r>
            <a:endParaRPr b="0" lang="es-ES" sz="1200" spc="-1" strike="noStrike">
              <a:latin typeface="Arial"/>
            </a:endParaRPr>
          </a:p>
        </p:txBody>
      </p:sp>
      <p:sp>
        <p:nvSpPr>
          <p:cNvPr id="127" name="CustomShape 8"/>
          <p:cNvSpPr/>
          <p:nvPr/>
        </p:nvSpPr>
        <p:spPr>
          <a:xfrm>
            <a:off x="150840" y="4047840"/>
            <a:ext cx="3755160" cy="1368720"/>
          </a:xfrm>
          <a:prstGeom prst="doubleWave">
            <a:avLst>
              <a:gd name="adj1" fmla="val 6250"/>
              <a:gd name="adj2" fmla="val 0"/>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El JavaScript que se ejecuta en un navegador web actualmente no puede hacer referencia a otro archivo, en Node.js esto se hace llamando a la función require e indicando el path donde se encuentra en este caso el archivo matematica.js (no es necesario indicar la extensión):</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8"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569"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570" name="CustomShape 3"/>
          <p:cNvSpPr/>
          <p:nvPr/>
        </p:nvSpPr>
        <p:spPr>
          <a:xfrm>
            <a:off x="277920" y="334800"/>
            <a:ext cx="11223360" cy="38160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21 - Framework Express - Altas, Bajas, Modificación y listado de una tabla MySQL</a:t>
            </a:r>
            <a:endParaRPr b="0" lang="es-ES" sz="1800" spc="-1" strike="noStrike">
              <a:latin typeface="Arial"/>
            </a:endParaRPr>
          </a:p>
        </p:txBody>
      </p:sp>
      <p:sp>
        <p:nvSpPr>
          <p:cNvPr id="571" name="CustomShape 4"/>
          <p:cNvSpPr/>
          <p:nvPr/>
        </p:nvSpPr>
        <p:spPr>
          <a:xfrm>
            <a:off x="762120" y="992880"/>
            <a:ext cx="1783440" cy="519480"/>
          </a:xfrm>
          <a:prstGeom prst="ellipse">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nSpc>
                <a:spcPct val="100000"/>
              </a:lnSpc>
            </a:pPr>
            <a:r>
              <a:rPr b="1" lang="es-ES" sz="2000" spc="-1" strike="noStrike">
                <a:solidFill>
                  <a:srgbClr val="ffffff"/>
                </a:solidFill>
                <a:latin typeface="Calibri"/>
              </a:rPr>
              <a:t>Problema</a:t>
            </a:r>
            <a:endParaRPr b="0" lang="es-ES" sz="2000" spc="-1" strike="noStrike">
              <a:latin typeface="Arial"/>
            </a:endParaRPr>
          </a:p>
        </p:txBody>
      </p:sp>
      <p:sp>
        <p:nvSpPr>
          <p:cNvPr id="572" name="CustomShape 5"/>
          <p:cNvSpPr/>
          <p:nvPr/>
        </p:nvSpPr>
        <p:spPr>
          <a:xfrm>
            <a:off x="3366360" y="1185840"/>
            <a:ext cx="4786920" cy="7290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Implementar un ABM y listado de una tabla MySQL utilizando el framework Express como base para la aplicación web.</a:t>
            </a:r>
            <a:endParaRPr b="0" lang="es-ES" sz="1200" spc="-1" strike="noStrike">
              <a:latin typeface="Arial"/>
            </a:endParaRPr>
          </a:p>
        </p:txBody>
      </p:sp>
      <p:sp>
        <p:nvSpPr>
          <p:cNvPr id="573" name="CustomShape 6"/>
          <p:cNvSpPr/>
          <p:nvPr/>
        </p:nvSpPr>
        <p:spPr>
          <a:xfrm>
            <a:off x="3326040" y="2111760"/>
            <a:ext cx="4777920" cy="6001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Ya vimos en un concepto anterior la instalación del MySQL y la creación de la base de datos </a:t>
            </a:r>
            <a:r>
              <a:rPr b="0" lang="es-ES" sz="1200" spc="-1" strike="noStrike" u="sng">
                <a:solidFill>
                  <a:srgbClr val="0563c1"/>
                </a:solidFill>
                <a:uFillTx/>
                <a:latin typeface="Calibri"/>
                <a:hlinkClick r:id="rId1"/>
              </a:rPr>
              <a:t>aquí</a:t>
            </a:r>
            <a:r>
              <a:rPr b="0" lang="es-ES" sz="1200" spc="-1" strike="noStrike">
                <a:solidFill>
                  <a:srgbClr val="ffffff"/>
                </a:solidFill>
                <a:latin typeface="Calibri"/>
              </a:rPr>
              <a:t>.</a:t>
            </a:r>
            <a:endParaRPr b="0" lang="es-ES" sz="1200" spc="-1" strike="noStrike">
              <a:latin typeface="Arial"/>
            </a:endParaRPr>
          </a:p>
        </p:txBody>
      </p:sp>
      <p:sp>
        <p:nvSpPr>
          <p:cNvPr id="574" name="CustomShape 7"/>
          <p:cNvSpPr/>
          <p:nvPr/>
        </p:nvSpPr>
        <p:spPr>
          <a:xfrm>
            <a:off x="502200" y="3227400"/>
            <a:ext cx="2303640" cy="438840"/>
          </a:xfrm>
          <a:prstGeom prst="flowChartDecision">
            <a:avLst/>
          </a:prstGeom>
          <a:solidFill>
            <a:srgbClr val="000000"/>
          </a:solidFill>
          <a:ln w="12600">
            <a:solidFill>
              <a:srgbClr val="000000"/>
            </a:solidFill>
            <a:miter/>
          </a:ln>
        </p:spPr>
        <p:style>
          <a:lnRef idx="0"/>
          <a:fillRef idx="0"/>
          <a:effectRef idx="0"/>
          <a:fontRef idx="minor"/>
        </p:style>
        <p:txBody>
          <a:bodyPr lIns="90000" rIns="90000" tIns="45000" bIns="45000" anchor="ctr">
            <a:noAutofit/>
          </a:bodyPr>
          <a:p>
            <a:pPr algn="ctr">
              <a:lnSpc>
                <a:spcPct val="100000"/>
              </a:lnSpc>
            </a:pPr>
            <a:endParaRPr b="0" lang="es-ES" sz="1800" spc="-1" strike="noStrike">
              <a:latin typeface="Arial"/>
            </a:endParaRPr>
          </a:p>
          <a:p>
            <a:pPr algn="ctr">
              <a:lnSpc>
                <a:spcPct val="100000"/>
              </a:lnSpc>
            </a:pPr>
            <a:r>
              <a:rPr b="1" lang="es-ES" sz="1800" spc="-1" strike="noStrike">
                <a:solidFill>
                  <a:srgbClr val="ffffff"/>
                </a:solidFill>
                <a:latin typeface="Calibri"/>
              </a:rPr>
              <a:t>Paso 1</a:t>
            </a:r>
            <a:endParaRPr b="0" lang="es-ES" sz="1800" spc="-1" strike="noStrike">
              <a:latin typeface="Arial"/>
            </a:endParaRPr>
          </a:p>
          <a:p>
            <a:pPr algn="ctr">
              <a:lnSpc>
                <a:spcPct val="100000"/>
              </a:lnSpc>
            </a:pPr>
            <a:endParaRPr b="0" lang="es-ES" sz="1800" spc="-1" strike="noStrike">
              <a:latin typeface="Arial"/>
            </a:endParaRPr>
          </a:p>
        </p:txBody>
      </p:sp>
      <p:sp>
        <p:nvSpPr>
          <p:cNvPr id="575" name="CustomShape 8"/>
          <p:cNvSpPr/>
          <p:nvPr/>
        </p:nvSpPr>
        <p:spPr>
          <a:xfrm>
            <a:off x="3227400" y="3585960"/>
            <a:ext cx="7162560" cy="5644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En conceptos anteriores ya instalamos el 'express-generator' por lo que nos posicionamos en el directorio 'c:\ejerciciosnodejs' (o el directorio donde esta almacenando todos sus proyectos) y procederemos a crear nuestra aplicación Node.js utilizando Express y su generador de código:</a:t>
            </a:r>
            <a:endParaRPr b="0" lang="es-ES" sz="1200" spc="-1" strike="noStrike">
              <a:latin typeface="Arial"/>
            </a:endParaRPr>
          </a:p>
        </p:txBody>
      </p:sp>
      <p:sp>
        <p:nvSpPr>
          <p:cNvPr id="576" name="CustomShape 9"/>
          <p:cNvSpPr/>
          <p:nvPr/>
        </p:nvSpPr>
        <p:spPr>
          <a:xfrm>
            <a:off x="2985120" y="5621760"/>
            <a:ext cx="7198200" cy="7513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Estamos llamando al programa 'express' y le pasamos dos parámetros, el primero indica el nombre de nuestro proyecto y el segundo el sistema de plantillas que utilizaremos para generar nuestras páginas dinámicas (</a:t>
            </a:r>
            <a:r>
              <a:rPr b="1" lang="es-ES" sz="1200" spc="-1" strike="noStrike">
                <a:solidFill>
                  <a:srgbClr val="ffffff"/>
                </a:solidFill>
                <a:latin typeface="Calibri"/>
              </a:rPr>
              <a:t>h</a:t>
            </a:r>
            <a:r>
              <a:rPr b="0" lang="es-ES" sz="1200" spc="-1" strike="noStrike">
                <a:solidFill>
                  <a:srgbClr val="ffffff"/>
                </a:solidFill>
                <a:latin typeface="Calibri"/>
              </a:rPr>
              <a:t>andle</a:t>
            </a:r>
            <a:r>
              <a:rPr b="1" lang="es-ES" sz="1200" spc="-1" strike="noStrike">
                <a:solidFill>
                  <a:srgbClr val="ffffff"/>
                </a:solidFill>
                <a:latin typeface="Calibri"/>
              </a:rPr>
              <a:t>b</a:t>
            </a:r>
            <a:r>
              <a:rPr b="0" lang="es-ES" sz="1200" spc="-1" strike="noStrike">
                <a:solidFill>
                  <a:srgbClr val="ffffff"/>
                </a:solidFill>
                <a:latin typeface="Calibri"/>
              </a:rPr>
              <a:t>ar</a:t>
            </a:r>
            <a:r>
              <a:rPr b="1" lang="es-ES" sz="1200" spc="-1" strike="noStrike">
                <a:solidFill>
                  <a:srgbClr val="ffffff"/>
                </a:solidFill>
                <a:latin typeface="Calibri"/>
              </a:rPr>
              <a:t>s</a:t>
            </a:r>
            <a:r>
              <a:rPr b="0" lang="es-ES" sz="1200" spc="-1" strike="noStrike">
                <a:solidFill>
                  <a:srgbClr val="ffffff"/>
                </a:solidFill>
                <a:latin typeface="Calibri"/>
              </a:rPr>
              <a:t>)</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7"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578"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579" name="CustomShape 3"/>
          <p:cNvSpPr/>
          <p:nvPr/>
        </p:nvSpPr>
        <p:spPr>
          <a:xfrm>
            <a:off x="403560" y="365040"/>
            <a:ext cx="5136480" cy="5670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Ya tenemos creado la carpeta ejercicio23 y dentro de esta los archivos y subcarpetas básicos:</a:t>
            </a:r>
            <a:endParaRPr b="0" lang="es-ES" sz="1200" spc="-1" strike="noStrike">
              <a:latin typeface="Arial"/>
            </a:endParaRPr>
          </a:p>
        </p:txBody>
      </p:sp>
      <p:sp>
        <p:nvSpPr>
          <p:cNvPr id="580" name="CustomShape 4"/>
          <p:cNvSpPr/>
          <p:nvPr/>
        </p:nvSpPr>
        <p:spPr>
          <a:xfrm>
            <a:off x="1999080" y="2621880"/>
            <a:ext cx="4652280" cy="3906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Instalamos todas las dependencias de módulos:</a:t>
            </a:r>
            <a:endParaRPr b="0" lang="es-ES" sz="1200" spc="-1" strike="noStrike">
              <a:latin typeface="Arial"/>
            </a:endParaRPr>
          </a:p>
        </p:txBody>
      </p:sp>
      <p:sp>
        <p:nvSpPr>
          <p:cNvPr id="581" name="CustomShape 5"/>
          <p:cNvSpPr/>
          <p:nvPr/>
        </p:nvSpPr>
        <p:spPr>
          <a:xfrm>
            <a:off x="1842120" y="4346280"/>
            <a:ext cx="7395480" cy="4237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Cuando llamamos a 'npm install' sin ningún otro parámetro lo que hace es buscar el archivo 'package.json' y proceder a instalar todos los módulos especificados en la propiedad 'dependencies'.</a:t>
            </a:r>
            <a:endParaRPr b="0" lang="es-ES" sz="1200" spc="-1" strike="noStrike">
              <a:latin typeface="Arial"/>
            </a:endParaRPr>
          </a:p>
        </p:txBody>
      </p:sp>
      <p:sp>
        <p:nvSpPr>
          <p:cNvPr id="582" name="CustomShape 6"/>
          <p:cNvSpPr/>
          <p:nvPr/>
        </p:nvSpPr>
        <p:spPr>
          <a:xfrm>
            <a:off x="1192320" y="4893120"/>
            <a:ext cx="9009000" cy="4021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Ahora ya tenemos creado la carpeta 'node_modules' con las 7 carpetas que coinciden con las dependencias especificadas en el archivo json:</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3"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584"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585" name="CustomShape 3"/>
          <p:cNvSpPr/>
          <p:nvPr/>
        </p:nvSpPr>
        <p:spPr>
          <a:xfrm>
            <a:off x="726120" y="365040"/>
            <a:ext cx="5817600" cy="5490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Recordemos que hasta ahora hemos creado un esqueleto funcional de una aplicación Node.js utilizando el framework Express y lo podemos ejecutar:</a:t>
            </a:r>
            <a:endParaRPr b="0" lang="es-ES" sz="1200" spc="-1" strike="noStrike">
              <a:latin typeface="Arial"/>
            </a:endParaRPr>
          </a:p>
        </p:txBody>
      </p:sp>
      <p:sp>
        <p:nvSpPr>
          <p:cNvPr id="586" name="CustomShape 4"/>
          <p:cNvSpPr/>
          <p:nvPr/>
        </p:nvSpPr>
        <p:spPr>
          <a:xfrm>
            <a:off x="1138680" y="1192320"/>
            <a:ext cx="4257720" cy="4208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Podemos ejecutar nuestra aplicación mínima creada con el 'express-generador':</a:t>
            </a:r>
            <a:endParaRPr b="0" lang="es-ES" sz="1200" spc="-1" strike="noStrike">
              <a:latin typeface="Arial"/>
            </a:endParaRPr>
          </a:p>
        </p:txBody>
      </p:sp>
      <p:sp>
        <p:nvSpPr>
          <p:cNvPr id="587" name="CustomShape 5"/>
          <p:cNvSpPr/>
          <p:nvPr/>
        </p:nvSpPr>
        <p:spPr>
          <a:xfrm>
            <a:off x="1353600" y="3182400"/>
            <a:ext cx="4741920" cy="3582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En el archivo json hay una propiedad start donde definimos el archivo que inicia nuestra aplicación:</a:t>
            </a:r>
            <a:endParaRPr b="0" lang="es-ES" sz="1200" spc="-1" strike="noStrike">
              <a:latin typeface="Arial"/>
            </a:endParaRPr>
          </a:p>
        </p:txBody>
      </p:sp>
      <p:pic>
        <p:nvPicPr>
          <p:cNvPr id="588" name="Picture 2" descr=""/>
          <p:cNvPicPr/>
          <p:nvPr/>
        </p:nvPicPr>
        <p:blipFill>
          <a:blip r:embed="rId1"/>
          <a:stretch/>
        </p:blipFill>
        <p:spPr>
          <a:xfrm>
            <a:off x="6473520" y="3048120"/>
            <a:ext cx="5466960" cy="3409560"/>
          </a:xfrm>
          <a:prstGeom prst="rect">
            <a:avLst/>
          </a:prstGeom>
          <a:ln>
            <a:noFill/>
          </a:ln>
          <a:effectLst>
            <a:outerShdw dist="139498" dir="2700000">
              <a:srgbClr val="333333">
                <a:alpha val="65000"/>
              </a:srgbClr>
            </a:outerShdw>
          </a:effectLst>
        </p:spPr>
      </p:pic>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9"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590"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591" name="CustomShape 3"/>
          <p:cNvSpPr/>
          <p:nvPr/>
        </p:nvSpPr>
        <p:spPr>
          <a:xfrm>
            <a:off x="537840" y="448200"/>
            <a:ext cx="1738800" cy="474840"/>
          </a:xfrm>
          <a:prstGeom prst="flowChartDecision">
            <a:avLst/>
          </a:prstGeom>
          <a:solidFill>
            <a:srgbClr val="000000"/>
          </a:solidFill>
          <a:ln w="12600">
            <a:solidFill>
              <a:srgbClr val="000000"/>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Paso 2</a:t>
            </a:r>
            <a:endParaRPr b="0" lang="es-ES" sz="1800" spc="-1" strike="noStrike">
              <a:latin typeface="Arial"/>
            </a:endParaRPr>
          </a:p>
        </p:txBody>
      </p:sp>
      <p:sp>
        <p:nvSpPr>
          <p:cNvPr id="592" name="CustomShape 4"/>
          <p:cNvSpPr/>
          <p:nvPr/>
        </p:nvSpPr>
        <p:spPr>
          <a:xfrm>
            <a:off x="2510280" y="717120"/>
            <a:ext cx="5279760" cy="6001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Instalamos el módulo para comunicarnos con MySQL desde la línea de comandos:</a:t>
            </a:r>
            <a:endParaRPr b="0" lang="es-ES" sz="1200" spc="-1" strike="noStrike">
              <a:latin typeface="Arial"/>
            </a:endParaRPr>
          </a:p>
        </p:txBody>
      </p:sp>
      <p:sp>
        <p:nvSpPr>
          <p:cNvPr id="593" name="CustomShape 5"/>
          <p:cNvSpPr/>
          <p:nvPr/>
        </p:nvSpPr>
        <p:spPr>
          <a:xfrm>
            <a:off x="2510280" y="2788200"/>
            <a:ext cx="5279760" cy="6361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Luego de esto ya tenemos instalado en la carpeta node_modules el paquete mysql y mediante la directiva --save modificamos el archivo package.json agregando la nueva dependencia:</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4"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595"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596" name="CustomShape 3"/>
          <p:cNvSpPr/>
          <p:nvPr/>
        </p:nvSpPr>
        <p:spPr>
          <a:xfrm>
            <a:off x="421200" y="618480"/>
            <a:ext cx="1685160" cy="519480"/>
          </a:xfrm>
          <a:prstGeom prst="flowChartDecision">
            <a:avLst/>
          </a:prstGeom>
          <a:solidFill>
            <a:srgbClr val="000000"/>
          </a:solidFill>
          <a:ln w="12600">
            <a:solidFill>
              <a:srgbClr val="000000"/>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Paso 3</a:t>
            </a:r>
            <a:endParaRPr b="0" lang="es-ES" sz="1800" spc="-1" strike="noStrike">
              <a:latin typeface="Arial"/>
            </a:endParaRPr>
          </a:p>
        </p:txBody>
      </p:sp>
      <p:sp>
        <p:nvSpPr>
          <p:cNvPr id="597" name="CustomShape 4"/>
          <p:cNvSpPr/>
          <p:nvPr/>
        </p:nvSpPr>
        <p:spPr>
          <a:xfrm>
            <a:off x="2671560" y="564840"/>
            <a:ext cx="5010840" cy="6897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Entramos en la carpeta routes y abrimos y modificamos el archivo index.js por el siguiente código:</a:t>
            </a:r>
            <a:endParaRPr b="0" lang="es-ES" sz="1200" spc="-1" strike="noStrike">
              <a:latin typeface="Arial"/>
            </a:endParaRPr>
          </a:p>
        </p:txBody>
      </p:sp>
      <p:sp>
        <p:nvSpPr>
          <p:cNvPr id="598" name="CustomShape 5"/>
          <p:cNvSpPr/>
          <p:nvPr/>
        </p:nvSpPr>
        <p:spPr>
          <a:xfrm>
            <a:off x="7360200" y="2044080"/>
            <a:ext cx="2617200" cy="806400"/>
          </a:xfrm>
          <a:prstGeom prst="doubleWave">
            <a:avLst>
              <a:gd name="adj1" fmla="val 6250"/>
              <a:gd name="adj2" fmla="val 0"/>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Lo único que modificamos es la llamada a render borrando el segundo parámetro.</a:t>
            </a:r>
            <a:endParaRPr b="0" lang="es-ES" sz="1200" spc="-1" strike="noStrike">
              <a:latin typeface="Arial"/>
            </a:endParaRPr>
          </a:p>
        </p:txBody>
      </p:sp>
      <p:sp>
        <p:nvSpPr>
          <p:cNvPr id="599" name="CustomShape 6"/>
          <p:cNvSpPr/>
          <p:nvPr/>
        </p:nvSpPr>
        <p:spPr>
          <a:xfrm>
            <a:off x="6992640" y="2250000"/>
            <a:ext cx="295560" cy="438840"/>
          </a:xfrm>
          <a:prstGeom prst="rightArrow">
            <a:avLst>
              <a:gd name="adj1" fmla="val 50000"/>
              <a:gd name="adj2" fmla="val 50000"/>
            </a:avLst>
          </a:prstGeom>
          <a:solidFill>
            <a:srgbClr val="ffc000"/>
          </a:solidFill>
          <a:ln w="12600">
            <a:solidFill>
              <a:srgbClr val="bc8e00"/>
            </a:solidFill>
            <a:miter/>
          </a:ln>
        </p:spPr>
        <p:style>
          <a:lnRef idx="0"/>
          <a:fillRef idx="0"/>
          <a:effectRef idx="0"/>
          <a:fontRef idx="minor"/>
        </p:style>
      </p:sp>
      <p:sp>
        <p:nvSpPr>
          <p:cNvPr id="600" name="CustomShape 7"/>
          <p:cNvSpPr/>
          <p:nvPr/>
        </p:nvSpPr>
        <p:spPr>
          <a:xfrm>
            <a:off x="2877840" y="3809880"/>
            <a:ext cx="4410360" cy="7077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Ahora abrimos el archivo index.hbs de la carpeta views y creamos el HTML con un menú de opciones de nuestro programa:</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1"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602"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603" name="CustomShape 3"/>
          <p:cNvSpPr/>
          <p:nvPr/>
        </p:nvSpPr>
        <p:spPr>
          <a:xfrm>
            <a:off x="838080" y="439200"/>
            <a:ext cx="4755240" cy="4838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Si ejecutamos la aplicación ya podemos ver nuestro menú de opciones:</a:t>
            </a:r>
            <a:endParaRPr b="0" lang="es-ES" sz="1200" spc="-1" strike="noStrike">
              <a:latin typeface="Arial"/>
            </a:endParaRPr>
          </a:p>
        </p:txBody>
      </p:sp>
      <p:pic>
        <p:nvPicPr>
          <p:cNvPr id="604" name="Picture 2" descr=""/>
          <p:cNvPicPr/>
          <p:nvPr/>
        </p:nvPicPr>
        <p:blipFill>
          <a:blip r:embed="rId1"/>
          <a:stretch/>
        </p:blipFill>
        <p:spPr>
          <a:xfrm>
            <a:off x="1841040" y="1567800"/>
            <a:ext cx="6657480" cy="4086000"/>
          </a:xfrm>
          <a:prstGeom prst="rect">
            <a:avLst/>
          </a:prstGeom>
          <a:ln>
            <a:noFill/>
          </a:ln>
          <a:effectLst>
            <a:outerShdw dist="139498" dir="2700000">
              <a:srgbClr val="333333">
                <a:alpha val="65000"/>
              </a:srgbClr>
            </a:outerShdw>
          </a:effectLst>
        </p:spPr>
      </p:pic>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5"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606"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607" name="CustomShape 3"/>
          <p:cNvSpPr/>
          <p:nvPr/>
        </p:nvSpPr>
        <p:spPr>
          <a:xfrm>
            <a:off x="385560" y="546840"/>
            <a:ext cx="1729800" cy="492840"/>
          </a:xfrm>
          <a:prstGeom prst="flowChartDecision">
            <a:avLst/>
          </a:prstGeom>
          <a:solidFill>
            <a:srgbClr val="000000"/>
          </a:solidFill>
          <a:ln w="12600">
            <a:solidFill>
              <a:srgbClr val="000000"/>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Paso 4</a:t>
            </a:r>
            <a:endParaRPr b="0" lang="es-ES" sz="1800" spc="-1" strike="noStrike">
              <a:latin typeface="Arial"/>
            </a:endParaRPr>
          </a:p>
        </p:txBody>
      </p:sp>
      <p:sp>
        <p:nvSpPr>
          <p:cNvPr id="608" name="CustomShape 4"/>
          <p:cNvSpPr/>
          <p:nvPr/>
        </p:nvSpPr>
        <p:spPr>
          <a:xfrm>
            <a:off x="291240" y="1644120"/>
            <a:ext cx="4029120" cy="8780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Agregaremos a nuestro archivo app.js una nueva ruta que se encargará todo lo relacionado con el tema de artículos:</a:t>
            </a:r>
            <a:endParaRPr b="0" lang="es-ES" sz="1200" spc="-1" strike="noStrike">
              <a:latin typeface="Arial"/>
            </a:endParaRPr>
          </a:p>
        </p:txBody>
      </p:sp>
      <p:sp>
        <p:nvSpPr>
          <p:cNvPr id="609" name="CustomShape 5"/>
          <p:cNvSpPr/>
          <p:nvPr/>
        </p:nvSpPr>
        <p:spPr>
          <a:xfrm>
            <a:off x="385560" y="2841840"/>
            <a:ext cx="3630240" cy="797400"/>
          </a:xfrm>
          <a:prstGeom prst="doubleWave">
            <a:avLst>
              <a:gd name="adj1" fmla="val 6250"/>
              <a:gd name="adj2" fmla="val 0"/>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Las dos líneas que agregamos son el requerimiento del paquete articulos:</a:t>
            </a:r>
            <a:endParaRPr b="0" lang="es-ES" sz="1200" spc="-1" strike="noStrike">
              <a:latin typeface="Arial"/>
            </a:endParaRPr>
          </a:p>
        </p:txBody>
      </p:sp>
      <p:sp>
        <p:nvSpPr>
          <p:cNvPr id="610" name="CustomShape 6"/>
          <p:cNvSpPr/>
          <p:nvPr/>
        </p:nvSpPr>
        <p:spPr>
          <a:xfrm>
            <a:off x="475200" y="4679640"/>
            <a:ext cx="3325680" cy="483480"/>
          </a:xfrm>
          <a:prstGeom prst="doubleWave">
            <a:avLst>
              <a:gd name="adj1" fmla="val 6250"/>
              <a:gd name="adj2" fmla="val 0"/>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Y el enlace con la aplicación Express:</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1"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612"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613" name="CustomShape 3"/>
          <p:cNvSpPr/>
          <p:nvPr/>
        </p:nvSpPr>
        <p:spPr>
          <a:xfrm>
            <a:off x="349560" y="528840"/>
            <a:ext cx="2079360" cy="564480"/>
          </a:xfrm>
          <a:prstGeom prst="flowChartDecision">
            <a:avLst/>
          </a:prstGeom>
          <a:solidFill>
            <a:srgbClr val="000000"/>
          </a:solidFill>
          <a:ln w="12600">
            <a:solidFill>
              <a:srgbClr val="000000"/>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Paso 5</a:t>
            </a:r>
            <a:endParaRPr b="0" lang="es-ES" sz="1800" spc="-1" strike="noStrike">
              <a:latin typeface="Arial"/>
            </a:endParaRPr>
          </a:p>
        </p:txBody>
      </p:sp>
      <p:sp>
        <p:nvSpPr>
          <p:cNvPr id="614" name="CustomShape 4"/>
          <p:cNvSpPr/>
          <p:nvPr/>
        </p:nvSpPr>
        <p:spPr>
          <a:xfrm>
            <a:off x="3155400" y="788760"/>
            <a:ext cx="5423400" cy="6811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En la carpeta routes crearemos un módulo para iniciar la conexión con la base de datos y poder recuperar una referencia a la misma.</a:t>
            </a:r>
            <a:endParaRPr b="0" lang="es-ES" sz="1200" spc="-1" strike="noStrike">
              <a:latin typeface="Arial"/>
            </a:endParaRPr>
          </a:p>
        </p:txBody>
      </p:sp>
      <p:sp>
        <p:nvSpPr>
          <p:cNvPr id="615" name="CustomShape 5"/>
          <p:cNvSpPr/>
          <p:nvPr/>
        </p:nvSpPr>
        <p:spPr>
          <a:xfrm>
            <a:off x="3128760" y="1825560"/>
            <a:ext cx="1792440" cy="451080"/>
          </a:xfrm>
          <a:prstGeom prst="ellipse">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800" spc="-1" strike="noStrike">
                <a:solidFill>
                  <a:srgbClr val="000000"/>
                </a:solidFill>
                <a:latin typeface="Calibri"/>
              </a:rPr>
              <a:t>Db.js</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6"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617"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618" name="CustomShape 3"/>
          <p:cNvSpPr/>
          <p:nvPr/>
        </p:nvSpPr>
        <p:spPr>
          <a:xfrm>
            <a:off x="430200" y="681480"/>
            <a:ext cx="2178000" cy="465840"/>
          </a:xfrm>
          <a:prstGeom prst="flowChartDecision">
            <a:avLst/>
          </a:prstGeom>
          <a:solidFill>
            <a:srgbClr val="000000"/>
          </a:solidFill>
          <a:ln w="12600">
            <a:solidFill>
              <a:srgbClr val="000000"/>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Paso 6</a:t>
            </a:r>
            <a:endParaRPr b="0" lang="es-ES" sz="1800" spc="-1" strike="noStrike">
              <a:latin typeface="Arial"/>
            </a:endParaRPr>
          </a:p>
        </p:txBody>
      </p:sp>
      <p:sp>
        <p:nvSpPr>
          <p:cNvPr id="619" name="CustomShape 4"/>
          <p:cNvSpPr/>
          <p:nvPr/>
        </p:nvSpPr>
        <p:spPr>
          <a:xfrm>
            <a:off x="3200400" y="699120"/>
            <a:ext cx="5244120" cy="8424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Procedemos ahora a crear el módulo 'articulos.js' en la carpeta 'routes' donde dispondremos la lógica para implementar el ABM.</a:t>
            </a:r>
            <a:endParaRPr b="0" lang="es-ES" sz="1200" spc="-1" strike="noStrike">
              <a:latin typeface="Arial"/>
            </a:endParaRPr>
          </a:p>
        </p:txBody>
      </p:sp>
      <p:sp>
        <p:nvSpPr>
          <p:cNvPr id="620" name="CustomShape 5"/>
          <p:cNvSpPr/>
          <p:nvPr/>
        </p:nvSpPr>
        <p:spPr>
          <a:xfrm>
            <a:off x="3478320" y="1825560"/>
            <a:ext cx="4688280" cy="1057320"/>
          </a:xfrm>
          <a:prstGeom prst="irregularSeal2">
            <a:avLst/>
          </a:prstGeom>
          <a:solidFill>
            <a:srgbClr val="70ad47"/>
          </a:solidFill>
          <a:ln w="12600">
            <a:solidFill>
              <a:srgbClr val="527f34"/>
            </a:solidFill>
            <a:miter/>
          </a:ln>
        </p:spPr>
        <p:style>
          <a:lnRef idx="0"/>
          <a:fillRef idx="0"/>
          <a:effectRef idx="0"/>
          <a:fontRef idx="minor"/>
        </p:style>
        <p:txBody>
          <a:bodyPr lIns="90000" rIns="90000" tIns="45000" bIns="45000" anchor="ctr">
            <a:noAutofit/>
          </a:bodyPr>
          <a:p>
            <a:pPr algn="ctr">
              <a:lnSpc>
                <a:spcPct val="100000"/>
              </a:lnSpc>
            </a:pPr>
            <a:r>
              <a:rPr b="0" lang="es-ES" sz="1800" spc="-1" strike="noStrike">
                <a:solidFill>
                  <a:srgbClr val="000000"/>
                </a:solidFill>
                <a:latin typeface="Calibri"/>
              </a:rPr>
              <a:t>Pulsa aquí para ver el código</a:t>
            </a:r>
            <a:endParaRPr b="0" lang="es-ES" sz="1800" spc="-1" strike="noStrike">
              <a:latin typeface="Arial"/>
            </a:endParaRPr>
          </a:p>
        </p:txBody>
      </p:sp>
      <p:sp>
        <p:nvSpPr>
          <p:cNvPr id="621" name="CustomShape 6"/>
          <p:cNvSpPr/>
          <p:nvPr/>
        </p:nvSpPr>
        <p:spPr>
          <a:xfrm>
            <a:off x="3639600" y="3343680"/>
            <a:ext cx="4419360" cy="985680"/>
          </a:xfrm>
          <a:prstGeom prst="doubleWave">
            <a:avLst>
              <a:gd name="adj1" fmla="val 6250"/>
              <a:gd name="adj2" fmla="val 0"/>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Lo primero que hacemos es requerir el paquete bd que se encuentra en la misma carpeta (tanto el archivo articulos.js y bd.js se ubican en la carpeta routes):</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2"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623"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624" name="CustomShape 3"/>
          <p:cNvSpPr/>
          <p:nvPr/>
        </p:nvSpPr>
        <p:spPr>
          <a:xfrm>
            <a:off x="286920" y="484200"/>
            <a:ext cx="1837440" cy="456840"/>
          </a:xfrm>
          <a:prstGeom prst="flowChartDecision">
            <a:avLst/>
          </a:prstGeom>
          <a:solidFill>
            <a:srgbClr val="000000"/>
          </a:solidFill>
          <a:ln w="12600">
            <a:solidFill>
              <a:srgbClr val="000000"/>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Paso 7</a:t>
            </a:r>
            <a:endParaRPr b="0" lang="es-ES" sz="1800" spc="-1" strike="noStrike">
              <a:latin typeface="Arial"/>
            </a:endParaRPr>
          </a:p>
        </p:txBody>
      </p:sp>
      <p:sp>
        <p:nvSpPr>
          <p:cNvPr id="625" name="CustomShape 4"/>
          <p:cNvSpPr/>
          <p:nvPr/>
        </p:nvSpPr>
        <p:spPr>
          <a:xfrm>
            <a:off x="2976120" y="582840"/>
            <a:ext cx="6203160" cy="7347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Para implementar la creación de la tabla tenemos que en el menú de opciones el primer enlace pasa la ruta '/articulos/creartabla':</a:t>
            </a:r>
            <a:endParaRPr b="0" lang="es-ES" sz="1200" spc="-1" strike="noStrike">
              <a:latin typeface="Arial"/>
            </a:endParaRPr>
          </a:p>
        </p:txBody>
      </p:sp>
      <p:sp>
        <p:nvSpPr>
          <p:cNvPr id="626" name="CustomShape 5"/>
          <p:cNvSpPr/>
          <p:nvPr/>
        </p:nvSpPr>
        <p:spPr>
          <a:xfrm>
            <a:off x="2850840" y="2295000"/>
            <a:ext cx="6328800" cy="6811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Luego esta ruta la capturamos mediante el método get del objeto routes y solo indicamos '/creartabla' ya que en el archivo app.js indicamos app.use('/articulos',articulos)</a:t>
            </a:r>
            <a:endParaRPr b="0" lang="es-ES" sz="1200" spc="-1" strike="noStrike">
              <a:latin typeface="Arial"/>
            </a:endParaRPr>
          </a:p>
        </p:txBody>
      </p:sp>
      <p:sp>
        <p:nvSpPr>
          <p:cNvPr id="627" name="CustomShape 6"/>
          <p:cNvSpPr/>
          <p:nvPr/>
        </p:nvSpPr>
        <p:spPr>
          <a:xfrm>
            <a:off x="349560" y="3700440"/>
            <a:ext cx="2500920" cy="1891080"/>
          </a:xfrm>
          <a:prstGeom prst="doubleWave">
            <a:avLst>
              <a:gd name="adj1" fmla="val 6250"/>
              <a:gd name="adj2" fmla="val 0"/>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Dentro del callback del método get procedemos a llamar al método query del objeto bd y efectuamos el borrado de la tabla articulos si ya existe y posteriormente la creamos con tres campos.</a:t>
            </a:r>
            <a:endParaRPr b="0" lang="es-ES" sz="1200" spc="-1" strike="noStrike">
              <a:latin typeface="Arial"/>
            </a:endParaRPr>
          </a:p>
        </p:txBody>
      </p:sp>
      <p:sp>
        <p:nvSpPr>
          <p:cNvPr id="628" name="CustomShape 7"/>
          <p:cNvSpPr/>
          <p:nvPr/>
        </p:nvSpPr>
        <p:spPr>
          <a:xfrm>
            <a:off x="9215640" y="2974680"/>
            <a:ext cx="2626200" cy="1853280"/>
          </a:xfrm>
          <a:prstGeom prst="doubleWave">
            <a:avLst>
              <a:gd name="adj1" fmla="val 6250"/>
              <a:gd name="adj2" fmla="val 0"/>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Finalmente pedimos que se muestre la plantilla 'mensajearticulos' y le pasamos como parámetro un objeto literal con un atributo llamado mensaje. El archivo mensajearticulos se almacena en la carpeta views y su contenido es:</a:t>
            </a:r>
            <a:endParaRPr b="0" lang="es-ES" sz="1200" spc="-1" strike="noStrike">
              <a:latin typeface="Arial"/>
            </a:endParaRPr>
          </a:p>
        </p:txBody>
      </p:sp>
      <p:sp>
        <p:nvSpPr>
          <p:cNvPr id="629" name="CustomShape 8"/>
          <p:cNvSpPr/>
          <p:nvPr/>
        </p:nvSpPr>
        <p:spPr>
          <a:xfrm>
            <a:off x="9085680" y="5895360"/>
            <a:ext cx="2886120" cy="754560"/>
          </a:xfrm>
          <a:prstGeom prst="doubleWave">
            <a:avLst>
              <a:gd name="adj1" fmla="val 6250"/>
              <a:gd name="adj2" fmla="val 0"/>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Es decir mostramos el contenido del mensaje en un hipervínculo a la raiz del sitio web.</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CustomShape 1"/>
          <p:cNvSpPr/>
          <p:nvPr/>
        </p:nvSpPr>
        <p:spPr>
          <a:xfrm>
            <a:off x="838080" y="268560"/>
            <a:ext cx="5513040" cy="4838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Luego la constante mat tiene acceso a todas las variables, funciones y objetos exportados.</a:t>
            </a:r>
            <a:endParaRPr b="0" lang="es-ES" sz="1200" spc="-1" strike="noStrike">
              <a:latin typeface="Arial"/>
            </a:endParaRPr>
          </a:p>
        </p:txBody>
      </p:sp>
      <p:sp>
        <p:nvSpPr>
          <p:cNvPr id="129" name="CustomShape 2"/>
          <p:cNvSpPr/>
          <p:nvPr/>
        </p:nvSpPr>
        <p:spPr>
          <a:xfrm>
            <a:off x="1954440" y="969840"/>
            <a:ext cx="5064840" cy="4806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Llamamos luego a las funciones y accedemos a las variables mediante la constante mat:</a:t>
            </a:r>
            <a:endParaRPr b="0" lang="es-ES" sz="1200" spc="-1" strike="noStrike">
              <a:latin typeface="Arial"/>
            </a:endParaRPr>
          </a:p>
        </p:txBody>
      </p:sp>
      <p:sp>
        <p:nvSpPr>
          <p:cNvPr id="130" name="CustomShape 3"/>
          <p:cNvSpPr/>
          <p:nvPr/>
        </p:nvSpPr>
        <p:spPr>
          <a:xfrm>
            <a:off x="2262960" y="2613600"/>
            <a:ext cx="5070240" cy="4982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En nuestra consola al ejecutar nuestro programa ejercicio2.js tenemos como resultado:</a:t>
            </a:r>
            <a:endParaRPr b="0" lang="es-ES" sz="1200" spc="-1" strike="noStrike">
              <a:latin typeface="Arial"/>
            </a:endParaRPr>
          </a:p>
        </p:txBody>
      </p:sp>
      <p:pic>
        <p:nvPicPr>
          <p:cNvPr id="131" name="Picture 2" descr=""/>
          <p:cNvPicPr/>
          <p:nvPr/>
        </p:nvPicPr>
        <p:blipFill>
          <a:blip r:embed="rId1"/>
          <a:stretch/>
        </p:blipFill>
        <p:spPr>
          <a:xfrm>
            <a:off x="1832400" y="3325680"/>
            <a:ext cx="6438600" cy="3266640"/>
          </a:xfrm>
          <a:prstGeom prst="rect">
            <a:avLst/>
          </a:prstGeom>
          <a:ln>
            <a:noFill/>
          </a:ln>
          <a:effectLst>
            <a:outerShdw dist="139498" dir="2700000">
              <a:srgbClr val="333333">
                <a:alpha val="65000"/>
              </a:srgbClr>
            </a:outerShdw>
          </a:effectLst>
        </p:spPr>
      </p:pic>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0"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631"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632" name="CustomShape 3"/>
          <p:cNvSpPr/>
          <p:nvPr/>
        </p:nvSpPr>
        <p:spPr>
          <a:xfrm>
            <a:off x="718560" y="627480"/>
            <a:ext cx="4688280" cy="5824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Si probamos de ejecutar la primer opción de nuestro menú tendremos como resultado la creación de la tabla (no olvidar de iniciar de arrancar el MySQL y crear la base de datos 'base1'):</a:t>
            </a:r>
            <a:endParaRPr b="0" lang="es-ES" sz="1200" spc="-1" strike="noStrike">
              <a:latin typeface="Arial"/>
            </a:endParaRPr>
          </a:p>
        </p:txBody>
      </p:sp>
      <p:pic>
        <p:nvPicPr>
          <p:cNvPr id="633" name="Picture 2" descr=""/>
          <p:cNvPicPr/>
          <p:nvPr/>
        </p:nvPicPr>
        <p:blipFill>
          <a:blip r:embed="rId1"/>
          <a:stretch/>
        </p:blipFill>
        <p:spPr>
          <a:xfrm>
            <a:off x="2082960" y="1690560"/>
            <a:ext cx="6648120" cy="4105080"/>
          </a:xfrm>
          <a:prstGeom prst="rect">
            <a:avLst/>
          </a:prstGeom>
          <a:ln>
            <a:noFill/>
          </a:ln>
          <a:effectLst>
            <a:outerShdw dist="139498" dir="2700000">
              <a:srgbClr val="333333">
                <a:alpha val="65000"/>
              </a:srgbClr>
            </a:outerShdw>
          </a:effectLst>
        </p:spPr>
      </p:pic>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4"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635"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636" name="CustomShape 3"/>
          <p:cNvSpPr/>
          <p:nvPr/>
        </p:nvSpPr>
        <p:spPr>
          <a:xfrm>
            <a:off x="510840" y="600480"/>
            <a:ext cx="1846440" cy="456840"/>
          </a:xfrm>
          <a:prstGeom prst="flowChartDecision">
            <a:avLst/>
          </a:prstGeom>
          <a:solidFill>
            <a:srgbClr val="000000"/>
          </a:solidFill>
          <a:ln w="12600">
            <a:solidFill>
              <a:srgbClr val="000000"/>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Paso 8</a:t>
            </a:r>
            <a:endParaRPr b="0" lang="es-ES" sz="1800" spc="-1" strike="noStrike">
              <a:latin typeface="Arial"/>
            </a:endParaRPr>
          </a:p>
        </p:txBody>
      </p:sp>
      <p:sp>
        <p:nvSpPr>
          <p:cNvPr id="637" name="CustomShape 4"/>
          <p:cNvSpPr/>
          <p:nvPr/>
        </p:nvSpPr>
        <p:spPr>
          <a:xfrm>
            <a:off x="2931480" y="283320"/>
            <a:ext cx="5450040" cy="7884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Para implementar el alta en la tabla articulos se inicia cuando presionamos la segunda opción de nuestro menú:</a:t>
            </a:r>
            <a:endParaRPr b="0" lang="es-ES" sz="1200" spc="-1" strike="noStrike">
              <a:latin typeface="Arial"/>
            </a:endParaRPr>
          </a:p>
        </p:txBody>
      </p:sp>
      <p:sp>
        <p:nvSpPr>
          <p:cNvPr id="638" name="CustomShape 5"/>
          <p:cNvSpPr/>
          <p:nvPr/>
        </p:nvSpPr>
        <p:spPr>
          <a:xfrm>
            <a:off x="3092760" y="1852560"/>
            <a:ext cx="5253120" cy="66312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Y desde el archivo articulos.js procedemos a capturar dicha ruta:</a:t>
            </a:r>
            <a:endParaRPr b="0" lang="es-ES" sz="1200" spc="-1" strike="noStrike">
              <a:latin typeface="Arial"/>
            </a:endParaRPr>
          </a:p>
        </p:txBody>
      </p:sp>
      <p:sp>
        <p:nvSpPr>
          <p:cNvPr id="639" name="CustomShape 6"/>
          <p:cNvSpPr/>
          <p:nvPr/>
        </p:nvSpPr>
        <p:spPr>
          <a:xfrm>
            <a:off x="3283560" y="3714480"/>
            <a:ext cx="4822560" cy="5734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En el método get procedemos a mostrar el contenido del archivo 'altaarticulos' que se encuentra como ya sabemos en la carpeta views y su contenido es:</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0"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641"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642" name="CustomShape 3"/>
          <p:cNvSpPr/>
          <p:nvPr/>
        </p:nvSpPr>
        <p:spPr>
          <a:xfrm>
            <a:off x="690120" y="365040"/>
            <a:ext cx="4518000" cy="4593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Desde el navegador podemos observar el formulario de carga:</a:t>
            </a:r>
            <a:endParaRPr b="0" lang="es-ES" sz="1200" spc="-1" strike="noStrike">
              <a:latin typeface="Arial"/>
            </a:endParaRPr>
          </a:p>
        </p:txBody>
      </p:sp>
      <p:pic>
        <p:nvPicPr>
          <p:cNvPr id="643" name="Picture 2" descr=""/>
          <p:cNvPicPr/>
          <p:nvPr/>
        </p:nvPicPr>
        <p:blipFill>
          <a:blip r:embed="rId1"/>
          <a:stretch/>
        </p:blipFill>
        <p:spPr>
          <a:xfrm>
            <a:off x="690120" y="1317960"/>
            <a:ext cx="6819480" cy="4105080"/>
          </a:xfrm>
          <a:prstGeom prst="rect">
            <a:avLst/>
          </a:prstGeom>
          <a:ln>
            <a:noFill/>
          </a:ln>
          <a:effectLst>
            <a:outerShdw dist="139498" dir="2700000">
              <a:srgbClr val="333333">
                <a:alpha val="65000"/>
              </a:srgbClr>
            </a:outerShdw>
          </a:effectLst>
        </p:spPr>
      </p:pic>
      <p:sp>
        <p:nvSpPr>
          <p:cNvPr id="644" name="CustomShape 4"/>
          <p:cNvSpPr/>
          <p:nvPr/>
        </p:nvSpPr>
        <p:spPr>
          <a:xfrm>
            <a:off x="7768080" y="2358000"/>
            <a:ext cx="3585600" cy="1505880"/>
          </a:xfrm>
          <a:prstGeom prst="doubleWave">
            <a:avLst>
              <a:gd name="adj1" fmla="val 6250"/>
              <a:gd name="adj2" fmla="val 0"/>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Cuando se presiona el botón submit procedemos a capturar dicha ruta en el archivo articulos.js donde procedemos a cargar los datos en la tabla de la base de datos:</a:t>
            </a:r>
            <a:endParaRPr b="0" lang="es-ES" sz="1200" spc="-1" strike="noStrike">
              <a:latin typeface="Arial"/>
            </a:endParaRPr>
          </a:p>
        </p:txBody>
      </p:sp>
      <p:sp>
        <p:nvSpPr>
          <p:cNvPr id="645" name="CustomShape 5"/>
          <p:cNvSpPr/>
          <p:nvPr/>
        </p:nvSpPr>
        <p:spPr>
          <a:xfrm>
            <a:off x="564840" y="5638680"/>
            <a:ext cx="4777920" cy="806400"/>
          </a:xfrm>
          <a:prstGeom prst="doubleWave">
            <a:avLst>
              <a:gd name="adj1" fmla="val 6250"/>
              <a:gd name="adj2" fmla="val 0"/>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Podemos observar que llamamos nuevamente a la plantilla 'mensajearticulos' pero con un mensaje distinto a la creación de la tabla que vimos en el paso anterior.</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6"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647"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648" name="CustomShape 3"/>
          <p:cNvSpPr/>
          <p:nvPr/>
        </p:nvSpPr>
        <p:spPr>
          <a:xfrm>
            <a:off x="466200" y="582840"/>
            <a:ext cx="1801440" cy="483840"/>
          </a:xfrm>
          <a:prstGeom prst="flowChartDecision">
            <a:avLst/>
          </a:prstGeom>
          <a:solidFill>
            <a:srgbClr val="000000"/>
          </a:solidFill>
          <a:ln w="12600">
            <a:solidFill>
              <a:srgbClr val="000000"/>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Paso 9</a:t>
            </a:r>
            <a:endParaRPr b="0" lang="es-ES" sz="1800" spc="-1" strike="noStrike">
              <a:latin typeface="Arial"/>
            </a:endParaRPr>
          </a:p>
        </p:txBody>
      </p:sp>
      <p:sp>
        <p:nvSpPr>
          <p:cNvPr id="649" name="CustomShape 4"/>
          <p:cNvSpPr/>
          <p:nvPr/>
        </p:nvSpPr>
        <p:spPr>
          <a:xfrm>
            <a:off x="2980800" y="188640"/>
            <a:ext cx="5450040" cy="5824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Para implementar el listado completo de la tabla articulos se llama desde nuestro menú:</a:t>
            </a:r>
            <a:endParaRPr b="0" lang="es-ES" sz="1200" spc="-1" strike="noStrike">
              <a:latin typeface="Arial"/>
            </a:endParaRPr>
          </a:p>
        </p:txBody>
      </p:sp>
      <p:sp>
        <p:nvSpPr>
          <p:cNvPr id="650" name="CustomShape 5"/>
          <p:cNvSpPr/>
          <p:nvPr/>
        </p:nvSpPr>
        <p:spPr>
          <a:xfrm>
            <a:off x="3119760" y="1542960"/>
            <a:ext cx="5100480" cy="4298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Y en el archivo 'articulos.js' procedemos a capturar dicha ruta en el método:</a:t>
            </a:r>
            <a:endParaRPr b="0" lang="es-ES" sz="1200" spc="-1" strike="noStrike">
              <a:latin typeface="Arial"/>
            </a:endParaRPr>
          </a:p>
        </p:txBody>
      </p:sp>
      <p:sp>
        <p:nvSpPr>
          <p:cNvPr id="651" name="CustomShape 6"/>
          <p:cNvSpPr/>
          <p:nvPr/>
        </p:nvSpPr>
        <p:spPr>
          <a:xfrm>
            <a:off x="232920" y="1973160"/>
            <a:ext cx="2366280" cy="1783440"/>
          </a:xfrm>
          <a:prstGeom prst="doubleWave">
            <a:avLst>
              <a:gd name="adj1" fmla="val 6250"/>
              <a:gd name="adj2" fmla="val 0"/>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Mediante un select recuperamos todas las filas de la tabla 'articulos' y llamamos al método sender pasando como segundo parámetro un objeto literal con un atributo que contiene todas las filas recuperadas.</a:t>
            </a:r>
            <a:endParaRPr b="0" lang="es-ES" sz="1200" spc="-1" strike="noStrike">
              <a:latin typeface="Arial"/>
            </a:endParaRPr>
          </a:p>
        </p:txBody>
      </p:sp>
      <p:sp>
        <p:nvSpPr>
          <p:cNvPr id="652" name="CustomShape 7"/>
          <p:cNvSpPr/>
          <p:nvPr/>
        </p:nvSpPr>
        <p:spPr>
          <a:xfrm>
            <a:off x="3478320" y="3980520"/>
            <a:ext cx="4311720" cy="4881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En el archivo listaarticulos.hbs procedemos a mostrar los datos pasados en el objeto literal:</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3"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654"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655" name="CustomShape 3"/>
          <p:cNvSpPr/>
          <p:nvPr/>
        </p:nvSpPr>
        <p:spPr>
          <a:xfrm>
            <a:off x="466200" y="448200"/>
            <a:ext cx="4491000" cy="4928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En el navegador podemos observar como se muestra la tabla de datos luego de procesarse la plantilla:</a:t>
            </a:r>
            <a:endParaRPr b="0" lang="es-ES" sz="1200" spc="-1" strike="noStrike">
              <a:latin typeface="Arial"/>
            </a:endParaRPr>
          </a:p>
        </p:txBody>
      </p:sp>
      <p:sp>
        <p:nvSpPr>
          <p:cNvPr id="656" name="CustomShape 4"/>
          <p:cNvSpPr/>
          <p:nvPr/>
        </p:nvSpPr>
        <p:spPr>
          <a:xfrm>
            <a:off x="360" y="90720"/>
            <a:ext cx="226800" cy="274680"/>
          </a:xfrm>
          <a:prstGeom prst="rect">
            <a:avLst/>
          </a:prstGeom>
          <a:noFill/>
          <a:ln>
            <a:noFill/>
          </a:ln>
        </p:spPr>
        <p:style>
          <a:lnRef idx="0"/>
          <a:fillRef idx="0"/>
          <a:effectRef idx="0"/>
          <a:fontRef idx="minor"/>
        </p:style>
        <p:txBody>
          <a:bodyPr wrap="none" anchor="ctr">
            <a:spAutoFit/>
          </a:bodyPr>
          <a:p>
            <a:pPr>
              <a:lnSpc>
                <a:spcPct val="100000"/>
              </a:lnSpc>
            </a:pPr>
            <a:r>
              <a:rPr b="0" lang="es-ES" sz="1200" spc="-1" strike="noStrike">
                <a:solidFill>
                  <a:srgbClr val="333333"/>
                </a:solidFill>
                <a:latin typeface="Arial"/>
              </a:rPr>
              <a:t> </a:t>
            </a:r>
            <a:endParaRPr b="0" lang="es-ES" sz="1200" spc="-1" strike="noStrike">
              <a:latin typeface="Arial"/>
            </a:endParaRPr>
          </a:p>
        </p:txBody>
      </p:sp>
      <p:pic>
        <p:nvPicPr>
          <p:cNvPr id="657" name="Picture 2" descr=""/>
          <p:cNvPicPr/>
          <p:nvPr/>
        </p:nvPicPr>
        <p:blipFill>
          <a:blip r:embed="rId1"/>
          <a:stretch/>
        </p:blipFill>
        <p:spPr>
          <a:xfrm>
            <a:off x="2239200" y="1281960"/>
            <a:ext cx="6848280" cy="4095360"/>
          </a:xfrm>
          <a:prstGeom prst="rect">
            <a:avLst/>
          </a:prstGeom>
          <a:ln>
            <a:noFill/>
          </a:ln>
          <a:effectLst>
            <a:outerShdw dist="139498" dir="2700000">
              <a:srgbClr val="333333">
                <a:alpha val="65000"/>
              </a:srgbClr>
            </a:outerShdw>
          </a:effectLst>
        </p:spPr>
      </p:pic>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8"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659"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660" name="CustomShape 3"/>
          <p:cNvSpPr/>
          <p:nvPr/>
        </p:nvSpPr>
        <p:spPr>
          <a:xfrm>
            <a:off x="358560" y="519840"/>
            <a:ext cx="1864440" cy="429840"/>
          </a:xfrm>
          <a:prstGeom prst="flowChartDecision">
            <a:avLst/>
          </a:prstGeom>
          <a:solidFill>
            <a:srgbClr val="000000"/>
          </a:solidFill>
          <a:ln w="12600">
            <a:solidFill>
              <a:srgbClr val="000000"/>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Paso 10</a:t>
            </a:r>
            <a:endParaRPr b="0" lang="es-ES" sz="1800" spc="-1" strike="noStrike">
              <a:latin typeface="Arial"/>
            </a:endParaRPr>
          </a:p>
        </p:txBody>
      </p:sp>
      <p:sp>
        <p:nvSpPr>
          <p:cNvPr id="661" name="CustomShape 4"/>
          <p:cNvSpPr/>
          <p:nvPr/>
        </p:nvSpPr>
        <p:spPr>
          <a:xfrm>
            <a:off x="3352680" y="365040"/>
            <a:ext cx="4374360" cy="4323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Para implementar la consulta de un articulo por su código llamamos desde nuestro menú:</a:t>
            </a:r>
            <a:endParaRPr b="0" lang="es-ES" sz="1200" spc="-1" strike="noStrike">
              <a:latin typeface="Arial"/>
            </a:endParaRPr>
          </a:p>
        </p:txBody>
      </p:sp>
      <p:sp>
        <p:nvSpPr>
          <p:cNvPr id="662" name="CustomShape 5"/>
          <p:cNvSpPr/>
          <p:nvPr/>
        </p:nvSpPr>
        <p:spPr>
          <a:xfrm>
            <a:off x="3352680" y="1913040"/>
            <a:ext cx="4275720" cy="4352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Y en el archivo articulos.js capturamos la ruta y devolvemos la plantilla 'consultaarticulos':</a:t>
            </a:r>
            <a:endParaRPr b="0" lang="es-ES" sz="1200" spc="-1" strike="noStrike">
              <a:latin typeface="Arial"/>
            </a:endParaRPr>
          </a:p>
        </p:txBody>
      </p:sp>
      <p:sp>
        <p:nvSpPr>
          <p:cNvPr id="663" name="CustomShape 6"/>
          <p:cNvSpPr/>
          <p:nvPr/>
        </p:nvSpPr>
        <p:spPr>
          <a:xfrm>
            <a:off x="3021120" y="3505320"/>
            <a:ext cx="4777920" cy="4032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La plantilla consultaarticulos.hbs:</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4"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665"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666" name="CustomShape 3"/>
          <p:cNvSpPr/>
          <p:nvPr/>
        </p:nvSpPr>
        <p:spPr>
          <a:xfrm>
            <a:off x="403560" y="564840"/>
            <a:ext cx="3531600" cy="4118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En el navegador podemos ver:</a:t>
            </a:r>
            <a:endParaRPr b="0" lang="es-ES" sz="1200" spc="-1" strike="noStrike">
              <a:latin typeface="Arial"/>
            </a:endParaRPr>
          </a:p>
        </p:txBody>
      </p:sp>
      <p:pic>
        <p:nvPicPr>
          <p:cNvPr id="667" name="Picture 2" descr=""/>
          <p:cNvPicPr/>
          <p:nvPr/>
        </p:nvPicPr>
        <p:blipFill>
          <a:blip r:embed="rId1"/>
          <a:stretch/>
        </p:blipFill>
        <p:spPr>
          <a:xfrm>
            <a:off x="2863080" y="1757160"/>
            <a:ext cx="6829200" cy="4095360"/>
          </a:xfrm>
          <a:prstGeom prst="rect">
            <a:avLst/>
          </a:prstGeom>
          <a:ln>
            <a:noFill/>
          </a:ln>
          <a:effectLst>
            <a:outerShdw dist="139498" dir="2700000">
              <a:srgbClr val="333333">
                <a:alpha val="65000"/>
              </a:srgbClr>
            </a:outerShdw>
          </a:effectLst>
        </p:spPr>
      </p:pic>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8"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669"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670" name="CustomShape 3"/>
          <p:cNvSpPr/>
          <p:nvPr/>
        </p:nvSpPr>
        <p:spPr>
          <a:xfrm>
            <a:off x="537840" y="230040"/>
            <a:ext cx="4293720" cy="63000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Y luego que se presiona el botón submit capturamos la ruta en el método donde procedemos a buscar el código de articulo ingresado:</a:t>
            </a:r>
            <a:endParaRPr b="0" lang="es-ES" sz="1200" spc="-1" strike="noStrike">
              <a:latin typeface="Arial"/>
            </a:endParaRPr>
          </a:p>
        </p:txBody>
      </p:sp>
      <p:sp>
        <p:nvSpPr>
          <p:cNvPr id="671" name="CustomShape 4"/>
          <p:cNvSpPr/>
          <p:nvPr/>
        </p:nvSpPr>
        <p:spPr>
          <a:xfrm>
            <a:off x="2487600" y="3802680"/>
            <a:ext cx="6490080" cy="3970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En el caso que exista el código de articulo ingresado procedemos a generar la plantilla 'listadoconsulta.hbs' y pasar un objeto literal para que se muestre los datos:</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2"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673"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674" name="CustomShape 3"/>
          <p:cNvSpPr/>
          <p:nvPr/>
        </p:nvSpPr>
        <p:spPr>
          <a:xfrm>
            <a:off x="600480" y="430200"/>
            <a:ext cx="4293720" cy="5734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En el navegador podemos ver en el caso que exista el código:</a:t>
            </a:r>
            <a:endParaRPr b="0" lang="es-ES" sz="1200" spc="-1" strike="noStrike">
              <a:latin typeface="Arial"/>
            </a:endParaRPr>
          </a:p>
        </p:txBody>
      </p:sp>
      <p:pic>
        <p:nvPicPr>
          <p:cNvPr id="675" name="Picture 2" descr=""/>
          <p:cNvPicPr/>
          <p:nvPr/>
        </p:nvPicPr>
        <p:blipFill>
          <a:blip r:embed="rId1"/>
          <a:stretch/>
        </p:blipFill>
        <p:spPr>
          <a:xfrm>
            <a:off x="3437280" y="1690560"/>
            <a:ext cx="6810120" cy="4086000"/>
          </a:xfrm>
          <a:prstGeom prst="rect">
            <a:avLst/>
          </a:prstGeom>
          <a:ln>
            <a:noFill/>
          </a:ln>
          <a:effectLst>
            <a:outerShdw dist="139498" dir="2700000">
              <a:srgbClr val="333333">
                <a:alpha val="65000"/>
              </a:srgbClr>
            </a:outerShdw>
          </a:effectLst>
        </p:spPr>
      </p:pic>
      <p:sp>
        <p:nvSpPr>
          <p:cNvPr id="676" name="CustomShape 4"/>
          <p:cNvSpPr/>
          <p:nvPr/>
        </p:nvSpPr>
        <p:spPr>
          <a:xfrm>
            <a:off x="502200" y="2961360"/>
            <a:ext cx="2124360" cy="2079360"/>
          </a:xfrm>
          <a:prstGeom prst="doubleWave">
            <a:avLst>
              <a:gd name="adj1" fmla="val 6250"/>
              <a:gd name="adj2" fmla="val 0"/>
            </a:avLst>
          </a:prstGeom>
          <a:solidFill>
            <a:srgbClr val="ffc000"/>
          </a:solidFill>
          <a:ln w="12600">
            <a:solidFill>
              <a:srgbClr val="bc8e00"/>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000000"/>
                </a:solidFill>
                <a:latin typeface="Calibri"/>
              </a:rPr>
              <a:t>Si no existe el código de artículo mostramos la plantilla 'mensajearticulos.hbs' pasando el mensaje respectivo.</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7" name="TextShape 1"/>
          <p:cNvSpPr txBox="1"/>
          <p:nvPr/>
        </p:nvSpPr>
        <p:spPr>
          <a:xfrm>
            <a:off x="838080" y="365040"/>
            <a:ext cx="10515240" cy="1325160"/>
          </a:xfrm>
          <a:prstGeom prst="rect">
            <a:avLst/>
          </a:prstGeom>
          <a:noFill/>
          <a:ln>
            <a:noFill/>
          </a:ln>
        </p:spPr>
        <p:txBody>
          <a:bodyPr anchor="ctr">
            <a:noAutofit/>
          </a:bodyPr>
          <a:p>
            <a:endParaRPr b="0" lang="es-ES" sz="1800" spc="-1" strike="noStrike">
              <a:solidFill>
                <a:srgbClr val="000000"/>
              </a:solidFill>
              <a:latin typeface="Calibri"/>
            </a:endParaRPr>
          </a:p>
        </p:txBody>
      </p:sp>
      <p:sp>
        <p:nvSpPr>
          <p:cNvPr id="678" name="TextShape 2"/>
          <p:cNvSpPr txBox="1"/>
          <p:nvPr/>
        </p:nvSpPr>
        <p:spPr>
          <a:xfrm>
            <a:off x="838080" y="1825560"/>
            <a:ext cx="10515240" cy="4350960"/>
          </a:xfrm>
          <a:prstGeom prst="rect">
            <a:avLst/>
          </a:prstGeom>
          <a:noFill/>
          <a:ln>
            <a:noFill/>
          </a:ln>
        </p:spPr>
        <p:txBody>
          <a:bodyPr>
            <a:noAutofit/>
          </a:bodyPr>
          <a:p>
            <a:endParaRPr b="0" lang="es-ES" sz="2800" spc="-1" strike="noStrike">
              <a:solidFill>
                <a:srgbClr val="000000"/>
              </a:solidFill>
              <a:latin typeface="Calibri"/>
            </a:endParaRPr>
          </a:p>
        </p:txBody>
      </p:sp>
      <p:sp>
        <p:nvSpPr>
          <p:cNvPr id="679" name="CustomShape 3"/>
          <p:cNvSpPr/>
          <p:nvPr/>
        </p:nvSpPr>
        <p:spPr>
          <a:xfrm>
            <a:off x="439200" y="365040"/>
            <a:ext cx="2079360" cy="531000"/>
          </a:xfrm>
          <a:prstGeom prst="flowChartDecision">
            <a:avLst/>
          </a:prstGeom>
          <a:solidFill>
            <a:srgbClr val="000000"/>
          </a:solidFill>
          <a:ln w="12600">
            <a:solidFill>
              <a:srgbClr val="000000"/>
            </a:solidFill>
            <a:miter/>
          </a:ln>
        </p:spPr>
        <p:style>
          <a:lnRef idx="0"/>
          <a:fillRef idx="0"/>
          <a:effectRef idx="0"/>
          <a:fontRef idx="minor"/>
        </p:style>
        <p:txBody>
          <a:bodyPr lIns="90000" rIns="90000" tIns="45000" bIns="45000" anchor="ctr">
            <a:noAutofit/>
          </a:bodyPr>
          <a:p>
            <a:pPr>
              <a:lnSpc>
                <a:spcPct val="100000"/>
              </a:lnSpc>
            </a:pPr>
            <a:r>
              <a:rPr b="1" lang="es-ES" sz="1800" spc="-1" strike="noStrike">
                <a:solidFill>
                  <a:srgbClr val="ffffff"/>
                </a:solidFill>
                <a:latin typeface="Calibri"/>
              </a:rPr>
              <a:t>Paso 11</a:t>
            </a:r>
            <a:endParaRPr b="0" lang="es-ES" sz="1800" spc="-1" strike="noStrike">
              <a:latin typeface="Arial"/>
            </a:endParaRPr>
          </a:p>
        </p:txBody>
      </p:sp>
      <p:sp>
        <p:nvSpPr>
          <p:cNvPr id="680" name="CustomShape 4"/>
          <p:cNvSpPr/>
          <p:nvPr/>
        </p:nvSpPr>
        <p:spPr>
          <a:xfrm>
            <a:off x="3496320" y="365040"/>
            <a:ext cx="4419360" cy="45036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Finalmente para implementar la modificación de un articulo llamamos desde nuestro menú:</a:t>
            </a:r>
            <a:endParaRPr b="0" lang="es-ES" sz="1200" spc="-1" strike="noStrike">
              <a:latin typeface="Arial"/>
            </a:endParaRPr>
          </a:p>
        </p:txBody>
      </p:sp>
      <p:sp>
        <p:nvSpPr>
          <p:cNvPr id="681" name="CustomShape 5"/>
          <p:cNvSpPr/>
          <p:nvPr/>
        </p:nvSpPr>
        <p:spPr>
          <a:xfrm>
            <a:off x="2868840" y="1908360"/>
            <a:ext cx="5360400" cy="75348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Y en el archivo articulos.js capturamos la ruta y devolvemos la plantilla 'consultamodificacion':</a:t>
            </a:r>
            <a:endParaRPr b="0" lang="es-ES" sz="1200" spc="-1" strike="noStrike">
              <a:latin typeface="Arial"/>
            </a:endParaRPr>
          </a:p>
        </p:txBody>
      </p:sp>
      <p:sp>
        <p:nvSpPr>
          <p:cNvPr id="682" name="CustomShape 6"/>
          <p:cNvSpPr/>
          <p:nvPr/>
        </p:nvSpPr>
        <p:spPr>
          <a:xfrm>
            <a:off x="3191400" y="3908520"/>
            <a:ext cx="4723920" cy="501840"/>
          </a:xfrm>
          <a:prstGeom prst="roundRect">
            <a:avLst>
              <a:gd name="adj" fmla="val 16667"/>
            </a:avLst>
          </a:prstGeom>
          <a:solidFill>
            <a:srgbClr val="ed7d31"/>
          </a:solidFill>
          <a:ln w="12600">
            <a:solidFill>
              <a:srgbClr val="af5c24"/>
            </a:solidFill>
            <a:miter/>
          </a:ln>
        </p:spPr>
        <p:style>
          <a:lnRef idx="0"/>
          <a:fillRef idx="0"/>
          <a:effectRef idx="0"/>
          <a:fontRef idx="minor"/>
        </p:style>
        <p:txBody>
          <a:bodyPr lIns="90000" rIns="90000" tIns="45000" bIns="45000" anchor="ctr">
            <a:noAutofit/>
          </a:bodyPr>
          <a:p>
            <a:pPr algn="ctr">
              <a:lnSpc>
                <a:spcPct val="100000"/>
              </a:lnSpc>
            </a:pPr>
            <a:r>
              <a:rPr b="0" lang="es-ES" sz="1200" spc="-1" strike="noStrike">
                <a:solidFill>
                  <a:srgbClr val="ffffff"/>
                </a:solidFill>
                <a:latin typeface="Calibri"/>
              </a:rPr>
              <a:t>La plantilla consultamodificacion es:</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2705</TotalTime>
  <Application>Ultra_Office/6.2.3.2$Windows_x86 LibreOffice_project/</Application>
  <Company>HP</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2019-05-23T14:17:11Z</dcterms:created>
  <dc:creator>carlos blanco gómez</dc:creator>
  <dc:description/>
  <dc:language>es-ES</dc:language>
  <cp:lastModifiedBy/>
  <dcterms:modified xsi:type="dcterms:W3CDTF">2021-11-24T18:00:34Z</dcterms:modified>
  <cp:revision>157</cp:revision>
  <dc:subject/>
  <dc:title>Presentación de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Company">
    <vt:lpwstr>HP</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0</vt:i4>
  </property>
  <property fmtid="{D5CDD505-2E9C-101B-9397-08002B2CF9AE}" pid="9" name="PresentationFormat">
    <vt:lpwstr>Panorámica</vt:lpwstr>
  </property>
  <property fmtid="{D5CDD505-2E9C-101B-9397-08002B2CF9AE}" pid="10" name="ScaleCrop">
    <vt:bool>0</vt:bool>
  </property>
  <property fmtid="{D5CDD505-2E9C-101B-9397-08002B2CF9AE}" pid="11" name="ShareDoc">
    <vt:bool>0</vt:bool>
  </property>
  <property fmtid="{D5CDD505-2E9C-101B-9397-08002B2CF9AE}" pid="12" name="Slides">
    <vt:i4>198</vt:i4>
  </property>
</Properties>
</file>